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6"/>
  </p:notesMasterIdLst>
  <p:handoutMasterIdLst>
    <p:handoutMasterId r:id="rId37"/>
  </p:handoutMasterIdLst>
  <p:sldIdLst>
    <p:sldId id="256" r:id="rId2"/>
    <p:sldId id="257" r:id="rId3"/>
    <p:sldId id="293" r:id="rId4"/>
    <p:sldId id="295" r:id="rId5"/>
    <p:sldId id="296" r:id="rId6"/>
    <p:sldId id="297" r:id="rId7"/>
    <p:sldId id="298" r:id="rId8"/>
    <p:sldId id="299" r:id="rId9"/>
    <p:sldId id="300" r:id="rId10"/>
    <p:sldId id="302" r:id="rId11"/>
    <p:sldId id="303" r:id="rId12"/>
    <p:sldId id="301" r:id="rId13"/>
    <p:sldId id="304" r:id="rId14"/>
    <p:sldId id="305" r:id="rId15"/>
    <p:sldId id="306" r:id="rId16"/>
    <p:sldId id="308" r:id="rId17"/>
    <p:sldId id="309" r:id="rId18"/>
    <p:sldId id="319" r:id="rId19"/>
    <p:sldId id="307" r:id="rId20"/>
    <p:sldId id="310" r:id="rId21"/>
    <p:sldId id="312" r:id="rId22"/>
    <p:sldId id="315" r:id="rId23"/>
    <p:sldId id="316" r:id="rId24"/>
    <p:sldId id="320" r:id="rId25"/>
    <p:sldId id="318" r:id="rId26"/>
    <p:sldId id="313" r:id="rId27"/>
    <p:sldId id="314" r:id="rId28"/>
    <p:sldId id="321" r:id="rId29"/>
    <p:sldId id="363" r:id="rId30"/>
    <p:sldId id="364" r:id="rId31"/>
    <p:sldId id="366" r:id="rId32"/>
    <p:sldId id="367" r:id="rId33"/>
    <p:sldId id="368" r:id="rId34"/>
    <p:sldId id="292" r:id="rId3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0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44" autoAdjust="0"/>
    <p:restoredTop sz="96353" autoAdjust="0"/>
  </p:normalViewPr>
  <p:slideViewPr>
    <p:cSldViewPr snapToGrid="0" showGuides="1">
      <p:cViewPr varScale="1">
        <p:scale>
          <a:sx n="110" d="100"/>
          <a:sy n="110" d="100"/>
        </p:scale>
        <p:origin x="56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>
            <a:extLst>
              <a:ext uri="{FF2B5EF4-FFF2-40B4-BE49-F238E27FC236}">
                <a16:creationId xmlns:a16="http://schemas.microsoft.com/office/drawing/2014/main" id="{DE2DCBED-9DA3-4E3F-9701-809662C85D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>
            <a:extLst>
              <a:ext uri="{FF2B5EF4-FFF2-40B4-BE49-F238E27FC236}">
                <a16:creationId xmlns:a16="http://schemas.microsoft.com/office/drawing/2014/main" id="{03366386-D036-4CC1-987C-03C5137405E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EC408E-EA9D-4821-B83E-C081D0FDB52C}" type="datetimeFigureOut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4" name="頁尾版面配置區 3">
            <a:extLst>
              <a:ext uri="{FF2B5EF4-FFF2-40B4-BE49-F238E27FC236}">
                <a16:creationId xmlns:a16="http://schemas.microsoft.com/office/drawing/2014/main" id="{262CC2EB-B78F-4EBB-AB6B-860F8546926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C0301E0-37F6-4768-84D7-BF0E3774FF8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938BD7-6178-4FD0-B080-16464F0DE278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328186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9E55E7-6D36-4E23-890B-DE14B6BD9075}" type="datetimeFigureOut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EA7DEF-FBEA-4031-A1A1-D5A17FA70F9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6647564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A7DEF-FBEA-4031-A1A1-D5A17FA70F9A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62592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A7DEF-FBEA-4031-A1A1-D5A17FA70F9A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30997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A7DEF-FBEA-4031-A1A1-D5A17FA70F9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379193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影像版面配置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備忘稿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AEA7DEF-FBEA-4031-A1A1-D5A17FA70F9A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4527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TW" altLang="en-US"/>
              <a:t>按一下以編輯母片副標題樣式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3F972B-C98B-43DD-95B5-CAB4A79D350D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3102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D2BF0-6C21-43E2-9C28-F72923B42013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918127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78C8B-519C-4D73-B47F-255EB23707D0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71886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91B86-F2F9-4B50-88F2-50338471719E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4012447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章節標題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7C8E2B-C643-452C-9A5C-0CF29CF0D247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12307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ADDDFD-F9F2-4CF7-A40F-DF7582A0753D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82755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BE7C1E-B676-4114-99A0-7696A7C84381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4459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593B30-F531-412A-B13A-0DEF0C26A9AD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147405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8084A5-A555-47F3-AF04-5EE2C5E18E99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57836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3DB42FA7-0D13-4FA2-8B7D-29D6E65C49C7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2094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0F5650-19E6-4862-924F-31BCCB001F47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070709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A965E9E-FF1E-4BF3-8B3C-37C3287D0A1D}" type="datetime1">
              <a:rPr lang="zh-TW" altLang="en-US" smtClean="0"/>
              <a:t>2020/12/16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07B366D-033A-40E0-B546-4D1068A8F74A}" type="slidenum">
              <a:rPr lang="zh-TW" altLang="en-US" smtClean="0"/>
              <a:t>‹#›</a:t>
            </a:fld>
            <a:endParaRPr lang="zh-TW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67431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hf hdr="0" ft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altLang="zh-TW" sz="3600" b="1" i="0" u="none" strike="noStrike" baseline="0"/>
              <a:t>GA-DAN: </a:t>
            </a:r>
            <a:r>
              <a:rPr lang="en-US" altLang="zh-TW" sz="3600" b="1" i="0" u="none" strike="noStrike" baseline="0" dirty="0"/>
              <a:t>Geometry-Aware Domain Adaptation Network for Scene Text</a:t>
            </a:r>
            <a:br>
              <a:rPr lang="en-US" altLang="zh-TW" sz="3600" b="1" i="0" u="none" strike="noStrike" baseline="0" dirty="0"/>
            </a:br>
            <a:r>
              <a:rPr lang="en-US" altLang="zh-TW" sz="3600" b="1" i="0" u="none" strike="noStrike" baseline="0" dirty="0"/>
              <a:t>Detection and Recognition</a:t>
            </a:r>
            <a:br>
              <a:rPr lang="en-US" altLang="zh-TW" sz="3200" b="0" i="0" u="none" strike="noStrike" baseline="0" dirty="0"/>
            </a:br>
            <a:br>
              <a:rPr lang="en-US" altLang="zh-TW" sz="2000" dirty="0"/>
            </a:br>
            <a:r>
              <a:rPr lang="en-US" altLang="zh-TW" sz="1800" i="1" dirty="0" err="1">
                <a:solidFill>
                  <a:srgbClr val="000000"/>
                </a:solidFill>
                <a:effectLst/>
              </a:rPr>
              <a:t>Fangneng</a:t>
            </a:r>
            <a:r>
              <a:rPr lang="en-US" altLang="zh-TW" sz="1800" i="1" dirty="0">
                <a:solidFill>
                  <a:srgbClr val="000000"/>
                </a:solidFill>
                <a:effectLst/>
              </a:rPr>
              <a:t> Zhan, </a:t>
            </a:r>
            <a:r>
              <a:rPr lang="en-US" altLang="zh-TW" sz="1800" i="1" dirty="0" err="1">
                <a:solidFill>
                  <a:srgbClr val="000000"/>
                </a:solidFill>
                <a:effectLst/>
              </a:rPr>
              <a:t>Chuhui</a:t>
            </a:r>
            <a:r>
              <a:rPr lang="en-US" altLang="zh-TW" sz="1800" i="1" dirty="0">
                <a:solidFill>
                  <a:srgbClr val="000000"/>
                </a:solidFill>
                <a:effectLst/>
              </a:rPr>
              <a:t> </a:t>
            </a:r>
            <a:r>
              <a:rPr lang="en-US" altLang="zh-TW" sz="1800" i="1" dirty="0" err="1">
                <a:solidFill>
                  <a:srgbClr val="000000"/>
                </a:solidFill>
                <a:effectLst/>
              </a:rPr>
              <a:t>Xue</a:t>
            </a:r>
            <a:r>
              <a:rPr lang="en-US" altLang="zh-TW" sz="1800" i="1" dirty="0">
                <a:solidFill>
                  <a:srgbClr val="000000"/>
                </a:solidFill>
                <a:effectLst/>
              </a:rPr>
              <a:t>, and Shijian Lu</a:t>
            </a:r>
            <a:br>
              <a:rPr lang="en-US" altLang="zh-TW" sz="1800" i="1" dirty="0">
                <a:solidFill>
                  <a:srgbClr val="000000"/>
                </a:solidFill>
                <a:effectLst/>
              </a:rPr>
            </a:br>
            <a:r>
              <a:rPr lang="en-US" altLang="zh-TW" sz="1800" i="1" dirty="0">
                <a:solidFill>
                  <a:srgbClr val="000000"/>
                </a:solidFill>
                <a:effectLst/>
              </a:rPr>
              <a:t>Nanyang Technological University</a:t>
            </a:r>
            <a:br>
              <a:rPr lang="en-US" altLang="zh-TW" sz="1800" b="1" i="1" dirty="0">
                <a:solidFill>
                  <a:srgbClr val="000000"/>
                </a:solidFill>
                <a:effectLst/>
              </a:rPr>
            </a:br>
            <a:r>
              <a:rPr lang="en-US" altLang="zh-TW" sz="1800" dirty="0">
                <a:solidFill>
                  <a:srgbClr val="000000"/>
                </a:solidFill>
              </a:rPr>
              <a:t>ICCV</a:t>
            </a:r>
            <a:r>
              <a:rPr lang="en-US" altLang="zh-TW" sz="1800" b="0" i="0" dirty="0">
                <a:solidFill>
                  <a:srgbClr val="000000"/>
                </a:solidFill>
                <a:effectLst/>
              </a:rPr>
              <a:t>2019</a:t>
            </a:r>
            <a:endParaRPr lang="zh-TW" altLang="en-US" sz="2000" b="1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en-US" altLang="zh-TW" sz="1800" dirty="0"/>
              <a:t>Date: 2020/12/14</a:t>
            </a:r>
          </a:p>
          <a:p>
            <a:pPr algn="r"/>
            <a:r>
              <a:rPr lang="en-US" altLang="zh-TW" sz="1800" dirty="0"/>
              <a:t>Speaker: yang, </a:t>
            </a:r>
            <a:r>
              <a:rPr lang="en-US" altLang="zh-TW" sz="1800" dirty="0" err="1"/>
              <a:t>yi</a:t>
            </a:r>
            <a:r>
              <a:rPr lang="en-US" altLang="zh-TW" sz="1800" dirty="0"/>
              <a:t>-ting</a:t>
            </a:r>
            <a:endParaRPr lang="zh-TW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02528964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AB3ECC-6DF9-4BD6-B330-B00286CDA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Multi-Modal Spatial Learning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1020CAF-E2E2-4191-A501-25C1485D8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10058399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Multiple new spatial views can be generated by running GA-DAN and sampling the Spatial Code multiple times, leading to the proposed multi-modal spatial mapping.</a:t>
            </a:r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162A5A7-CED6-4B4D-BE25-BF3A078837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2045" y="2459128"/>
            <a:ext cx="4727909" cy="3872383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032BBAF3-6446-450B-8AB2-A7395CA4B2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10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4736518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AB3ECC-6DF9-4BD6-B330-B00286CDA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Multi-Modal Spatial Learning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1020CAF-E2E2-4191-A501-25C1485D8A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97280" y="1845734"/>
                <a:ext cx="10058400" cy="4023360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The multi-modal spatial learning as guided by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TW" dirty="0"/>
                  <a:t> tends to be unstable and hard to converge.</a:t>
                </a:r>
              </a:p>
              <a:p>
                <a:pPr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Discriminator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Impose certain constraints to the cyclic spatial learning and accordingly leads to more stable and efﬁcient learning of the whole network. </a:t>
                </a: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1020CAF-E2E2-4191-A501-25C1485D8A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80" y="1845734"/>
                <a:ext cx="10058400" cy="4023360"/>
              </a:xfrm>
              <a:blipFill>
                <a:blip r:embed="rId3"/>
                <a:stretch>
                  <a:fillRect l="-1455" t="-1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矩形: 圓角 3">
                <a:extLst>
                  <a:ext uri="{FF2B5EF4-FFF2-40B4-BE49-F238E27FC236}">
                    <a16:creationId xmlns:a16="http://schemas.microsoft.com/office/drawing/2014/main" id="{5AA20C46-3A5D-42E5-A283-61E08176C57E}"/>
                  </a:ext>
                </a:extLst>
              </p:cNvPr>
              <p:cNvSpPr/>
              <p:nvPr/>
            </p:nvSpPr>
            <p:spPr>
              <a:xfrm>
                <a:off x="3507829" y="4122680"/>
                <a:ext cx="701566" cy="378373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𝑿</m:t>
                          </m:r>
                        </m:sub>
                      </m:sSub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4" name="矩形: 圓角 3">
                <a:extLst>
                  <a:ext uri="{FF2B5EF4-FFF2-40B4-BE49-F238E27FC236}">
                    <a16:creationId xmlns:a16="http://schemas.microsoft.com/office/drawing/2014/main" id="{5AA20C46-3A5D-42E5-A283-61E08176C57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07829" y="4122680"/>
                <a:ext cx="701566" cy="378373"/>
              </a:xfrm>
              <a:prstGeom prst="round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: 圓角 7">
                <a:extLst>
                  <a:ext uri="{FF2B5EF4-FFF2-40B4-BE49-F238E27FC236}">
                    <a16:creationId xmlns:a16="http://schemas.microsoft.com/office/drawing/2014/main" id="{0028B1A7-EBED-41C2-81F2-F49CCDCDC645}"/>
                  </a:ext>
                </a:extLst>
              </p:cNvPr>
              <p:cNvSpPr/>
              <p:nvPr/>
            </p:nvSpPr>
            <p:spPr>
              <a:xfrm>
                <a:off x="7822325" y="5740985"/>
                <a:ext cx="701566" cy="378373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𝑺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𝒀</m:t>
                          </m:r>
                        </m:sub>
                      </m:sSub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8" name="矩形: 圓角 7">
                <a:extLst>
                  <a:ext uri="{FF2B5EF4-FFF2-40B4-BE49-F238E27FC236}">
                    <a16:creationId xmlns:a16="http://schemas.microsoft.com/office/drawing/2014/main" id="{0028B1A7-EBED-41C2-81F2-F49CCDCDC6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22325" y="5740985"/>
                <a:ext cx="701566" cy="378373"/>
              </a:xfrm>
              <a:prstGeom prst="roundRect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矩形: 圓角 9">
                <a:extLst>
                  <a:ext uri="{FF2B5EF4-FFF2-40B4-BE49-F238E27FC236}">
                    <a16:creationId xmlns:a16="http://schemas.microsoft.com/office/drawing/2014/main" id="{6198FBF3-29C4-41E8-AF6C-65DD75E7E228}"/>
                  </a:ext>
                </a:extLst>
              </p:cNvPr>
              <p:cNvSpPr/>
              <p:nvPr/>
            </p:nvSpPr>
            <p:spPr>
              <a:xfrm>
                <a:off x="4870889" y="4122675"/>
                <a:ext cx="701566" cy="378373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𝑿𝒀</m:t>
                          </m:r>
                        </m:sub>
                      </m:sSub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10" name="矩形: 圓角 9">
                <a:extLst>
                  <a:ext uri="{FF2B5EF4-FFF2-40B4-BE49-F238E27FC236}">
                    <a16:creationId xmlns:a16="http://schemas.microsoft.com/office/drawing/2014/main" id="{6198FBF3-29C4-41E8-AF6C-65DD75E7E2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70889" y="4122675"/>
                <a:ext cx="701566" cy="378373"/>
              </a:xfrm>
              <a:prstGeom prst="round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矩形: 圓角 10">
                <a:extLst>
                  <a:ext uri="{FF2B5EF4-FFF2-40B4-BE49-F238E27FC236}">
                    <a16:creationId xmlns:a16="http://schemas.microsoft.com/office/drawing/2014/main" id="{549C6C54-48B1-4E73-B80A-8835A7E6C6EA}"/>
                  </a:ext>
                </a:extLst>
              </p:cNvPr>
              <p:cNvSpPr/>
              <p:nvPr/>
            </p:nvSpPr>
            <p:spPr>
              <a:xfrm>
                <a:off x="6233949" y="5740985"/>
                <a:ext cx="701566" cy="378373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𝒀𝑿</m:t>
                          </m:r>
                        </m:sub>
                      </m:sSub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11" name="矩形: 圓角 10">
                <a:extLst>
                  <a:ext uri="{FF2B5EF4-FFF2-40B4-BE49-F238E27FC236}">
                    <a16:creationId xmlns:a16="http://schemas.microsoft.com/office/drawing/2014/main" id="{549C6C54-48B1-4E73-B80A-8835A7E6C6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49" y="5740985"/>
                <a:ext cx="701566" cy="378373"/>
              </a:xfrm>
              <a:prstGeom prst="round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矩形: 圓角 11">
                <a:extLst>
                  <a:ext uri="{FF2B5EF4-FFF2-40B4-BE49-F238E27FC236}">
                    <a16:creationId xmlns:a16="http://schemas.microsoft.com/office/drawing/2014/main" id="{DC78658E-83B5-4A3C-83A6-0B681878A6D9}"/>
                  </a:ext>
                </a:extLst>
              </p:cNvPr>
              <p:cNvSpPr/>
              <p:nvPr/>
            </p:nvSpPr>
            <p:spPr>
              <a:xfrm>
                <a:off x="6233949" y="4122679"/>
                <a:ext cx="701566" cy="378373"/>
              </a:xfrm>
              <a:prstGeom prst="roundRect">
                <a:avLst/>
              </a:prstGeom>
              <a:solidFill>
                <a:srgbClr val="00B0F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𝑯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𝑿𝒀</m:t>
                          </m:r>
                        </m:sub>
                        <m:sup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p>
                      </m:sSubSup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12" name="矩形: 圓角 11">
                <a:extLst>
                  <a:ext uri="{FF2B5EF4-FFF2-40B4-BE49-F238E27FC236}">
                    <a16:creationId xmlns:a16="http://schemas.microsoft.com/office/drawing/2014/main" id="{DC78658E-83B5-4A3C-83A6-0B681878A6D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49" y="4122679"/>
                <a:ext cx="701566" cy="378373"/>
              </a:xfrm>
              <a:prstGeom prst="roundRect">
                <a:avLst/>
              </a:prstGeom>
              <a:blipFill>
                <a:blip r:embed="rId8"/>
                <a:stretch>
                  <a:fillRect b="-1563"/>
                </a:stretch>
              </a:blip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矩形: 圓角 13">
                <a:extLst>
                  <a:ext uri="{FF2B5EF4-FFF2-40B4-BE49-F238E27FC236}">
                    <a16:creationId xmlns:a16="http://schemas.microsoft.com/office/drawing/2014/main" id="{38805EF1-9F10-48B5-8825-F6ED5C46AB12}"/>
                  </a:ext>
                </a:extLst>
              </p:cNvPr>
              <p:cNvSpPr/>
              <p:nvPr/>
            </p:nvSpPr>
            <p:spPr>
              <a:xfrm>
                <a:off x="6233949" y="4931832"/>
                <a:ext cx="701566" cy="378373"/>
              </a:xfrm>
              <a:prstGeom prst="roundRect">
                <a:avLst/>
              </a:prstGeom>
              <a:solidFill>
                <a:srgbClr val="FFC000"/>
              </a:solid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𝑫</m:t>
                          </m:r>
                        </m:e>
                        <m:sub>
                          <m:r>
                            <a:rPr lang="en-US" altLang="zh-TW" b="1" i="1" smtClean="0">
                              <a:solidFill>
                                <a:schemeClr val="tx1">
                                  <a:lumMod val="75000"/>
                                  <a:lumOff val="2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𝑻</m:t>
                          </m:r>
                        </m:sub>
                      </m:sSub>
                    </m:oMath>
                  </m:oMathPara>
                </a14:m>
                <a:endParaRPr lang="zh-TW" altLang="en-US" b="1" dirty="0"/>
              </a:p>
            </p:txBody>
          </p:sp>
        </mc:Choice>
        <mc:Fallback xmlns="">
          <p:sp>
            <p:nvSpPr>
              <p:cNvPr id="14" name="矩形: 圓角 13">
                <a:extLst>
                  <a:ext uri="{FF2B5EF4-FFF2-40B4-BE49-F238E27FC236}">
                    <a16:creationId xmlns:a16="http://schemas.microsoft.com/office/drawing/2014/main" id="{38805EF1-9F10-48B5-8825-F6ED5C46AB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49" y="4931832"/>
                <a:ext cx="701566" cy="378373"/>
              </a:xfrm>
              <a:prstGeom prst="roundRect">
                <a:avLst/>
              </a:prstGeom>
              <a:blipFill>
                <a:blip r:embed="rId9"/>
                <a:stretch>
                  <a:fillRect/>
                </a:stretch>
              </a:blipFill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6" name="直線單箭頭接點 15">
            <a:extLst>
              <a:ext uri="{FF2B5EF4-FFF2-40B4-BE49-F238E27FC236}">
                <a16:creationId xmlns:a16="http://schemas.microsoft.com/office/drawing/2014/main" id="{6C6B53FA-6420-4AFB-BBD0-EAFE7B2DB8BE}"/>
              </a:ext>
            </a:extLst>
          </p:cNvPr>
          <p:cNvCxnSpPr>
            <a:stCxn id="4" idx="3"/>
            <a:endCxn id="10" idx="1"/>
          </p:cNvCxnSpPr>
          <p:nvPr/>
        </p:nvCxnSpPr>
        <p:spPr>
          <a:xfrm flipV="1">
            <a:off x="4209395" y="4311862"/>
            <a:ext cx="661494" cy="5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F4770FCD-1F59-470E-8E74-67126D6BEB78}"/>
              </a:ext>
            </a:extLst>
          </p:cNvPr>
          <p:cNvCxnSpPr>
            <a:stCxn id="10" idx="3"/>
            <a:endCxn id="12" idx="1"/>
          </p:cNvCxnSpPr>
          <p:nvPr/>
        </p:nvCxnSpPr>
        <p:spPr>
          <a:xfrm>
            <a:off x="5572455" y="4311862"/>
            <a:ext cx="661494" cy="4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線單箭頭接點 19">
            <a:extLst>
              <a:ext uri="{FF2B5EF4-FFF2-40B4-BE49-F238E27FC236}">
                <a16:creationId xmlns:a16="http://schemas.microsoft.com/office/drawing/2014/main" id="{ECAAE849-0A31-40B7-B4C7-AA783BE2FE83}"/>
              </a:ext>
            </a:extLst>
          </p:cNvPr>
          <p:cNvCxnSpPr>
            <a:stCxn id="8" idx="1"/>
            <a:endCxn id="11" idx="3"/>
          </p:cNvCxnSpPr>
          <p:nvPr/>
        </p:nvCxnSpPr>
        <p:spPr>
          <a:xfrm flipH="1">
            <a:off x="6935515" y="5930172"/>
            <a:ext cx="886810" cy="0"/>
          </a:xfrm>
          <a:prstGeom prst="straightConnector1">
            <a:avLst/>
          </a:prstGeom>
          <a:ln w="19050"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線單箭頭接點 21">
            <a:extLst>
              <a:ext uri="{FF2B5EF4-FFF2-40B4-BE49-F238E27FC236}">
                <a16:creationId xmlns:a16="http://schemas.microsoft.com/office/drawing/2014/main" id="{073C1DAD-CF47-4A38-99B2-49C54683AE71}"/>
              </a:ext>
            </a:extLst>
          </p:cNvPr>
          <p:cNvCxnSpPr>
            <a:stCxn id="12" idx="2"/>
            <a:endCxn id="14" idx="0"/>
          </p:cNvCxnSpPr>
          <p:nvPr/>
        </p:nvCxnSpPr>
        <p:spPr>
          <a:xfrm>
            <a:off x="6584732" y="4501052"/>
            <a:ext cx="0" cy="430780"/>
          </a:xfrm>
          <a:prstGeom prst="straightConnector1">
            <a:avLst/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單箭頭接點 23">
            <a:extLst>
              <a:ext uri="{FF2B5EF4-FFF2-40B4-BE49-F238E27FC236}">
                <a16:creationId xmlns:a16="http://schemas.microsoft.com/office/drawing/2014/main" id="{F2F3EA7A-4A1B-44DF-A7E9-5027C73968A4}"/>
              </a:ext>
            </a:extLst>
          </p:cNvPr>
          <p:cNvCxnSpPr>
            <a:stCxn id="11" idx="0"/>
            <a:endCxn id="14" idx="2"/>
          </p:cNvCxnSpPr>
          <p:nvPr/>
        </p:nvCxnSpPr>
        <p:spPr>
          <a:xfrm flipV="1">
            <a:off x="6584732" y="5310205"/>
            <a:ext cx="0" cy="430780"/>
          </a:xfrm>
          <a:prstGeom prst="straightConnector1">
            <a:avLst/>
          </a:prstGeom>
          <a:ln w="19050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字方塊 24">
            <a:extLst>
              <a:ext uri="{FF2B5EF4-FFF2-40B4-BE49-F238E27FC236}">
                <a16:creationId xmlns:a16="http://schemas.microsoft.com/office/drawing/2014/main" id="{29316EFF-E49B-4136-8BB1-739C84F13045}"/>
              </a:ext>
            </a:extLst>
          </p:cNvPr>
          <p:cNvSpPr txBox="1"/>
          <p:nvPr/>
        </p:nvSpPr>
        <p:spPr>
          <a:xfrm>
            <a:off x="5543168" y="3968786"/>
            <a:ext cx="7200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TW" sz="1400" b="1" dirty="0">
                <a:solidFill>
                  <a:srgbClr val="00B0F0"/>
                </a:solidFill>
              </a:rPr>
              <a:t>inverse</a:t>
            </a:r>
            <a:endParaRPr lang="zh-TW" altLang="en-US" sz="1400" b="1" dirty="0">
              <a:solidFill>
                <a:srgbClr val="00B0F0"/>
              </a:solidFill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21752E53-FBBF-4455-A3D0-D2EF88A92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11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242862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0" grpId="0" animBg="1"/>
      <p:bldP spid="11" grpId="0" animBg="1"/>
      <p:bldP spid="12" grpId="0" animBg="1"/>
      <p:bldP spid="1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675341-91EE-49EF-9E68-D659903CE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Adversarial Training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2551AFB-8D2B-47AB-A88F-195A0AC43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Disentangled Cycle-Consistency Loss (DCL)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Spatial Cycle-Consistency Loss (SCL)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Appearance Cycle-Consistency Loss (ACL)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With spatial transformation involved, a small shift (due to inaccurate prediction of the spatial transformation matrix) in geometry space will lead to a very large cycle-consistency loss which can easily override the ACL and ruin the learning of the whole network.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Adversarial Objective</a:t>
            </a:r>
          </a:p>
          <a:p>
            <a:pPr>
              <a:buFont typeface="Wingdings" panose="05000000000000000000" pitchFamily="2" charset="2"/>
              <a:buChar char="l"/>
            </a:pP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B6A716C-85E2-4B1F-A49C-4ABA9AF9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91918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675341-91EE-49EF-9E68-D659903CE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Adversarial Training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2551AFB-8D2B-47AB-A88F-195A0AC431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97280" y="1845734"/>
                <a:ext cx="6019800" cy="4023360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b="1" dirty="0"/>
                  <a:t>Disentangled Cycle-Consistency Loss (DCL)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𝐴𝐶𝐿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~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[</m:t>
                    </m:r>
                    <m:d>
                      <m:dPr>
                        <m:begChr m:val="‖"/>
                        <m:endChr m:val="‖"/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sub>
                              <m:sup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</m:sub>
                        </m:s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altLang="zh-TW" dirty="0"/>
              </a:p>
              <a:p>
                <a:pPr lvl="2"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bSup>
                          <m:sSub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TW" dirty="0"/>
                  <a:t>is different from </a:t>
                </a:r>
                <a14:m>
                  <m:oMath xmlns:m="http://schemas.openxmlformats.org/officeDocument/2006/math">
                    <m:r>
                      <a:rPr lang="en-US" altLang="zh-TW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altLang="zh-TW" dirty="0"/>
                  <a:t> in appearance space.</a:t>
                </a:r>
              </a:p>
              <a:p>
                <a:pPr>
                  <a:buFont typeface="Wingdings" panose="05000000000000000000" pitchFamily="2" charset="2"/>
                  <a:buChar char="l"/>
                </a:pPr>
                <a:endParaRPr lang="en-US" altLang="zh-TW" b="0" i="1" dirty="0">
                  <a:latin typeface="Cambria Math" panose="02040503050406030204" pitchFamily="18" charset="0"/>
                </a:endParaRPr>
              </a:p>
              <a:p>
                <a:pPr lvl="1"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𝑆𝐶𝐿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~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</a:rPr>
                      <m:t>[</m:t>
                    </m:r>
                    <m:d>
                      <m:dPr>
                        <m:begChr m:val="‖"/>
                        <m:endChr m:val="‖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Sup>
                          <m:sSubSup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𝑋𝑌</m:t>
                            </m:r>
                          </m:sub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sSub>
                              <m:sSubPr>
                                <m:ctrlPr>
                                  <a:rPr lang="en-US" altLang="zh-TW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𝑆</m:t>
                                </m:r>
                              </m:e>
                              <m:sub>
                                <m:r>
                                  <a:rPr lang="en-US" altLang="zh-TW" b="0" i="1" smtClean="0">
                                    <a:latin typeface="Cambria Math" panose="02040503050406030204" pitchFamily="18" charset="0"/>
                                  </a:rPr>
                                  <m:t>𝑌</m:t>
                                </m:r>
                              </m:sub>
                            </m:sSub>
                          </m:sub>
                        </m:sSub>
                      </m:e>
                    </m:d>
                    <m:r>
                      <a:rPr lang="en-US" altLang="zh-TW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altLang="zh-TW" dirty="0"/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Though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bSup>
                          <m:sSubSup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sub>
                          <m:sup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zh-TW" dirty="0"/>
                  <a:t>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sSub>
                          <m:sSub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𝑌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TW" dirty="0"/>
                  <a:t> differ only in geometry space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SCL cannot be obtained by computing L1 loss between them because a minor shift in geometry space will lead to a very large L1 loss.</a:t>
                </a:r>
              </a:p>
              <a:p>
                <a:pPr>
                  <a:buFont typeface="Wingdings" panose="05000000000000000000" pitchFamily="2" charset="2"/>
                  <a:buChar char="l"/>
                </a:pPr>
                <a:endParaRPr lang="zh-TW" altLang="en-US" dirty="0"/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2551AFB-8D2B-47AB-A88F-195A0AC431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80" y="1845734"/>
                <a:ext cx="6019800" cy="4023360"/>
              </a:xfrm>
              <a:blipFill>
                <a:blip r:embed="rId2"/>
                <a:stretch>
                  <a:fillRect l="-2429" t="-1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B6A716C-85E2-4B1F-A49C-4ABA9AF9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13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E37F8210-2476-43C7-8182-1F9DDB8432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5160" y="1993297"/>
            <a:ext cx="4502296" cy="3875797"/>
          </a:xfrm>
          <a:prstGeom prst="rect">
            <a:avLst/>
          </a:prstGeom>
        </p:spPr>
      </p:pic>
      <p:sp>
        <p:nvSpPr>
          <p:cNvPr id="7" name="橢圓 6">
            <a:extLst>
              <a:ext uri="{FF2B5EF4-FFF2-40B4-BE49-F238E27FC236}">
                <a16:creationId xmlns:a16="http://schemas.microsoft.com/office/drawing/2014/main" id="{08B3DBFC-B5C0-4C4D-BA06-7E09DDCCD830}"/>
              </a:ext>
            </a:extLst>
          </p:cNvPr>
          <p:cNvSpPr/>
          <p:nvPr/>
        </p:nvSpPr>
        <p:spPr>
          <a:xfrm>
            <a:off x="11070870" y="2362885"/>
            <a:ext cx="169620" cy="174172"/>
          </a:xfrm>
          <a:prstGeom prst="ellips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5365EB8-6523-4292-B386-8F80C5B9FAE7}"/>
              </a:ext>
            </a:extLst>
          </p:cNvPr>
          <p:cNvSpPr txBox="1"/>
          <p:nvPr/>
        </p:nvSpPr>
        <p:spPr>
          <a:xfrm>
            <a:off x="11016343" y="1930235"/>
            <a:ext cx="12540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i="1" dirty="0">
                <a:solidFill>
                  <a:srgbClr val="FFC000"/>
                </a:solidFill>
                <a:latin typeface="Cambria Math" panose="02040503050406030204" pitchFamily="18" charset="0"/>
              </a:rPr>
              <a:t>Adapted x</a:t>
            </a:r>
          </a:p>
        </p:txBody>
      </p:sp>
    </p:spTree>
    <p:extLst>
      <p:ext uri="{BB962C8B-B14F-4D97-AF65-F5344CB8AC3E}">
        <p14:creationId xmlns:p14="http://schemas.microsoft.com/office/powerpoint/2010/main" val="224031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675341-91EE-49EF-9E68-D659903CE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Adversarial Training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2551AFB-8D2B-47AB-A88F-195A0AC431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97280" y="1845734"/>
                <a:ext cx="10058400" cy="4023360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b="1" dirty="0"/>
                  <a:t>Disentangled Cycle-Consistency Loss (DCL)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While adapting an image from domain </a:t>
                </a:r>
                <a:r>
                  <a:rPr lang="en-US" altLang="zh-TW" i="1" dirty="0">
                    <a:latin typeface="Cambria Math" panose="02040503050406030204" pitchFamily="18" charset="0"/>
                  </a:rPr>
                  <a:t>X</a:t>
                </a:r>
                <a:r>
                  <a:rPr lang="en-US" altLang="zh-TW" dirty="0"/>
                  <a:t> to domain </a:t>
                </a:r>
                <a:r>
                  <a:rPr lang="en-US" altLang="zh-TW" i="1" dirty="0">
                    <a:latin typeface="Cambria Math" panose="02040503050406030204" pitchFamily="18" charset="0"/>
                  </a:rPr>
                  <a:t>Y</a:t>
                </a:r>
                <a:r>
                  <a:rPr lang="en-US" altLang="zh-TW" dirty="0"/>
                  <a:t> , the adaptation should ensure that all image information within the domain </a:t>
                </a:r>
                <a:r>
                  <a:rPr lang="en-US" altLang="zh-TW" i="1" dirty="0">
                    <a:latin typeface="Cambria Math" panose="02040503050406030204" pitchFamily="18" charset="0"/>
                  </a:rPr>
                  <a:t>X</a:t>
                </a:r>
                <a:r>
                  <a:rPr lang="en-US" altLang="zh-TW" dirty="0"/>
                  <a:t> is well preserved.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 We can directly apply the inverse transformation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𝑋𝑌</m:t>
                        </m:r>
                      </m:sub>
                      <m:sup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bSup>
                  </m:oMath>
                </a14:m>
                <a:r>
                  <a:rPr lang="en-US" altLang="zh-TW" dirty="0"/>
                  <a:t> to m to obtain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  <m:sub>
                        <m:sSubSup>
                          <m:sSubSupPr>
                            <m:ctrlPr>
                              <a:rPr lang="en-US" altLang="zh-TW" i="1" smtClean="0">
                                <a:latin typeface="Cambria Math" panose="02040503050406030204" pitchFamily="18" charset="0"/>
                              </a:rPr>
                            </m:ctrlPr>
                          </m:sSubSup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𝐻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𝑋𝑌</m:t>
                            </m:r>
                          </m:sub>
                          <m:sup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−1</m:t>
                            </m:r>
                          </m:sup>
                        </m:sSubSup>
                      </m:sub>
                    </m:sSub>
                  </m:oMath>
                </a14:m>
                <a:r>
                  <a:rPr lang="en-US" altLang="zh-TW" dirty="0"/>
                  <a:t> .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Region Missing Loss (RML)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𝑅𝑀𝐿</m:t>
                    </m:r>
                    <m:r>
                      <a:rPr lang="en-US" altLang="zh-TW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𝐸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~</m:t>
                        </m:r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en-US" altLang="zh-TW" i="1">
                        <a:latin typeface="Cambria Math" panose="02040503050406030204" pitchFamily="18" charset="0"/>
                      </a:rPr>
                      <m:t>[</m:t>
                    </m:r>
                    <m:d>
                      <m:dPr>
                        <m:begChr m:val="‖"/>
                        <m:endChr m:val="‖"/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𝑚</m:t>
                            </m:r>
                          </m:e>
                          <m:sub>
                            <m:sSubSup>
                              <m:sSubSupPr>
                                <m:ctrlP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</m:ctrlPr>
                              </m:sSubSupPr>
                              <m:e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𝐻</m:t>
                                </m:r>
                              </m:e>
                              <m:sub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𝑋𝑌</m:t>
                                </m:r>
                              </m:sub>
                              <m:sup>
                                <m:r>
                                  <a:rPr lang="en-US" altLang="zh-TW" i="1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sup>
                            </m:sSubSup>
                          </m:sub>
                        </m:s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𝑚</m:t>
                        </m:r>
                      </m:e>
                    </m:d>
                    <m:r>
                      <a:rPr lang="en-US" altLang="zh-TW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Total Cycle-Consistency Loss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zh-TW" alt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2551AFB-8D2B-47AB-A88F-195A0AC431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80" y="1845734"/>
                <a:ext cx="10058400" cy="4023360"/>
              </a:xfrm>
              <a:blipFill>
                <a:blip r:embed="rId2"/>
                <a:stretch>
                  <a:fillRect l="-1455" t="-1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B6A716C-85E2-4B1F-A49C-4ABA9AF9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14</a:t>
            </a:fld>
            <a:endParaRPr lang="zh-TW" altLang="en-US"/>
          </a:p>
        </p:txBody>
      </p:sp>
      <p:pic>
        <p:nvPicPr>
          <p:cNvPr id="9" name="圖片 8">
            <a:extLst>
              <a:ext uri="{FF2B5EF4-FFF2-40B4-BE49-F238E27FC236}">
                <a16:creationId xmlns:a16="http://schemas.microsoft.com/office/drawing/2014/main" id="{28CC7446-00F8-4F6F-94E2-3D14E0E86A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8211" y="5060846"/>
            <a:ext cx="6428169" cy="808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4940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3F675341-91EE-49EF-9E68-D659903CED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Adversarial Training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2551AFB-8D2B-47AB-A88F-195A0AC431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97280" y="1845734"/>
                <a:ext cx="10058400" cy="4023360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b="1" dirty="0"/>
                  <a:t>Adversarial Objective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The adversarial objective of the mapping X → Y can be deﬁned by: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𝑋𝑌</m:t>
                        </m:r>
                      </m:sub>
                    </m:sSub>
                  </m:oMath>
                </a14:m>
                <a:r>
                  <a:rPr lang="en-US" altLang="zh-TW" dirty="0"/>
                  <a:t> and HY−X1 are the transformation matrix for </a:t>
                </a:r>
                <a:r>
                  <a:rPr lang="en-US" altLang="zh-TW" i="1" dirty="0">
                    <a:latin typeface="Cambria Math" panose="02040503050406030204" pitchFamily="18" charset="0"/>
                  </a:rPr>
                  <a:t>X → Y </a:t>
                </a:r>
                <a:r>
                  <a:rPr lang="en-US" altLang="zh-TW" dirty="0"/>
                  <a:t>and the inverse transformation for </a:t>
                </a:r>
                <a:r>
                  <a:rPr lang="en-US" altLang="zh-TW" i="1" dirty="0">
                    <a:latin typeface="Cambria Math" panose="02040503050406030204" pitchFamily="18" charset="0"/>
                  </a:rPr>
                  <a:t>Y → X</a:t>
                </a:r>
                <a:r>
                  <a:rPr lang="en-US" altLang="zh-TW" dirty="0"/>
                  <a:t>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TW" dirty="0"/>
                  <a:t> aim to minimize this objective while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TW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</m:oMath>
                </a14:m>
                <a:r>
                  <a:rPr lang="en-US" altLang="zh-TW" dirty="0"/>
                  <a:t> try to maximize it, i.e.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𝑚𝑖𝑛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𝑚𝑎𝑥</m:t>
                    </m:r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b>
                    </m:sSub>
                    <m:sSub>
                      <m:sSubPr>
                        <m:ctrlPr>
                          <a:rPr lang="en-US" altLang="zh-TW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L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G</m:t>
                        </m:r>
                        <m:r>
                          <m:rPr>
                            <m:sty m:val="p"/>
                          </m:rPr>
                          <a:rPr lang="en-US" altLang="zh-TW" i="1" smtClean="0">
                            <a:latin typeface="Cambria Math" panose="02040503050406030204" pitchFamily="18" charset="0"/>
                          </a:rPr>
                          <m:t>A</m:t>
                        </m:r>
                        <m:r>
                          <m:rPr>
                            <m:sty m:val="p"/>
                          </m:rPr>
                          <a:rPr lang="en-US" altLang="zh-TW" i="1">
                            <a:latin typeface="Cambria Math" panose="02040503050406030204" pitchFamily="18" charset="0"/>
                          </a:rPr>
                          <m:t>N</m:t>
                        </m:r>
                      </m:sub>
                    </m:sSub>
                  </m:oMath>
                </a14:m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To ensure that the translated image preserves features</a:t>
                </a:r>
                <a:r>
                  <a:rPr lang="zh-TW" altLang="en-US" dirty="0"/>
                  <a:t> </a:t>
                </a:r>
                <a:r>
                  <a:rPr lang="en-US" altLang="zh-TW" dirty="0"/>
                  <a:t>of the original image, an identity loss is included as follows:</a:t>
                </a: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42551AFB-8D2B-47AB-A88F-195A0AC431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80" y="1845734"/>
                <a:ext cx="10058400" cy="4023360"/>
              </a:xfrm>
              <a:blipFill>
                <a:blip r:embed="rId2"/>
                <a:stretch>
                  <a:fillRect l="-1455" t="-1667" r="-1152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5B6A716C-85E2-4B1F-A49C-4ABA9AF95C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15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F429E05C-0A07-4B86-8DEB-6A0CE8DFC1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218" y="2645228"/>
            <a:ext cx="5309563" cy="1073331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ADD54E65-728E-45E2-9FE9-C17A6A63ED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0831" y="5506764"/>
            <a:ext cx="6290337" cy="72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093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Methodology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Experiments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23C7AB7-3C7E-4681-8D21-74A678354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23771982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F278C7-AE22-4522-B7E7-56271E5A7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Datasets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0F132F1-6EFE-456B-BE9A-1898F12730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ICDAR2013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It consists of high-resolution images, 848 for training and 1095 for testing.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A rectangular box is used to annotate word-level text instances.</a:t>
            </a:r>
            <a:endParaRPr lang="en-US" altLang="zh-TW" b="1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ICDAR2015 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It consists of 1000 training and 500 testing images.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A quadrilateral box is used to annotate word-level text instances.</a:t>
            </a:r>
            <a:endParaRPr lang="en-US" altLang="zh-TW" b="1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MSRA-TD500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500 natural images (300 for training, 200 for test)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Taken from indoor and outdoor scenes using a pocket camera.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Indoor:  capture signs, doorplates and caution plates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Outdoor:  capture guide boards and billboards with complex background.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FA68CB-3616-4E28-B0F7-D8B50E0FC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17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7432A17E-6D9A-4293-B14B-03F79B15C2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69337" y="4043572"/>
            <a:ext cx="4012564" cy="2120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49450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A3F278C7-AE22-4522-B7E7-56271E5A7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Datasets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E0F132F1-6EFE-456B-BE9A-1898F12730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9175724" cy="4398312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IIIT5K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2000 training images and 3000 test images.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Each word in this dataset has a 50-word lexicon and a 1000-word lexicon, where each lexicon consists of a ground-truth word and a set of randomly picked words.</a:t>
            </a:r>
            <a:endParaRPr lang="en-US" altLang="zh-TW" b="1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SVT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Collected from the Google Street View.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647 words images are cropped from 249 street view images and most cropped texts are almost horizontal.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SVTP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639 word images that are cropped from the SVT images.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Most images in this dataset suffer from perspective distortion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CUTE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fr-FR" altLang="zh-TW" dirty="0"/>
              <a:t>Contains 80 scene text images</a:t>
            </a:r>
            <a:endParaRPr lang="en-US" altLang="zh-TW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288 word images most of which are curved.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D8FA68CB-3616-4E28-B0F7-D8B50E0FC7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18</a:t>
            </a:fld>
            <a:endParaRPr lang="zh-TW" altLang="en-US"/>
          </a:p>
        </p:txBody>
      </p:sp>
      <p:pic>
        <p:nvPicPr>
          <p:cNvPr id="6" name="圖片 5">
            <a:extLst>
              <a:ext uri="{FF2B5EF4-FFF2-40B4-BE49-F238E27FC236}">
                <a16:creationId xmlns:a16="http://schemas.microsoft.com/office/drawing/2014/main" id="{542F1242-EF3B-42A2-9EAD-C37AD98DDE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1541" y="1769864"/>
            <a:ext cx="3680942" cy="660202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C662F71D-FAA0-4A43-BF1D-A8A459AC23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6538" y="4044890"/>
            <a:ext cx="2883338" cy="2199156"/>
          </a:xfrm>
          <a:prstGeom prst="rect">
            <a:avLst/>
          </a:prstGeom>
        </p:spPr>
      </p:pic>
      <p:pic>
        <p:nvPicPr>
          <p:cNvPr id="10" name="圖片 9">
            <a:extLst>
              <a:ext uri="{FF2B5EF4-FFF2-40B4-BE49-F238E27FC236}">
                <a16:creationId xmlns:a16="http://schemas.microsoft.com/office/drawing/2014/main" id="{DC69D317-A206-45B4-9386-F6969C7CC3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54067" y="2868036"/>
            <a:ext cx="1716832" cy="337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38206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9CFEF0-D7F1-42E0-9DBE-3683E1D07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Scene Text Detection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F62E10-56CC-4075-A94E-B9F6AB83B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19</a:t>
            </a:fld>
            <a:endParaRPr lang="zh-TW" altLang="en-US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9F85D469-AD24-4E00-B603-9C428F2F15B7}"/>
              </a:ext>
            </a:extLst>
          </p:cNvPr>
          <p:cNvSpPr/>
          <p:nvPr/>
        </p:nvSpPr>
        <p:spPr>
          <a:xfrm>
            <a:off x="6801393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IC13</a:t>
            </a:r>
            <a:endParaRPr lang="zh-TW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3D1D936C-69D4-4716-99C8-9F05E51BD5A7}"/>
              </a:ext>
            </a:extLst>
          </p:cNvPr>
          <p:cNvSpPr/>
          <p:nvPr/>
        </p:nvSpPr>
        <p:spPr>
          <a:xfrm>
            <a:off x="9418319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IC15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MSRA-TC500</a:t>
            </a:r>
            <a:endParaRPr lang="zh-TW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箭號: 向右 6">
            <a:extLst>
              <a:ext uri="{FF2B5EF4-FFF2-40B4-BE49-F238E27FC236}">
                <a16:creationId xmlns:a16="http://schemas.microsoft.com/office/drawing/2014/main" id="{0257630D-E00C-4C58-BBB4-8507EDF84DF5}"/>
              </a:ext>
            </a:extLst>
          </p:cNvPr>
          <p:cNvSpPr/>
          <p:nvPr/>
        </p:nvSpPr>
        <p:spPr>
          <a:xfrm>
            <a:off x="8647611" y="1132114"/>
            <a:ext cx="470263" cy="252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1DC5014-6C35-4C6C-BC89-C4812BE0AD6C}"/>
              </a:ext>
            </a:extLst>
          </p:cNvPr>
          <p:cNvSpPr txBox="1"/>
          <p:nvPr/>
        </p:nvSpPr>
        <p:spPr>
          <a:xfrm>
            <a:off x="6801393" y="400594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1AEB268-065C-4A9D-953A-9973F485C10D}"/>
              </a:ext>
            </a:extLst>
          </p:cNvPr>
          <p:cNvSpPr txBox="1"/>
          <p:nvPr/>
        </p:nvSpPr>
        <p:spPr>
          <a:xfrm>
            <a:off x="9418318" y="404948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4B9F6FEE-183D-406A-A747-7387A93E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EAST [77]</a:t>
            </a:r>
            <a:endParaRPr lang="zh-TW" altLang="en-US" dirty="0"/>
          </a:p>
        </p:txBody>
      </p:sp>
      <p:pic>
        <p:nvPicPr>
          <p:cNvPr id="12" name="圖片 11">
            <a:extLst>
              <a:ext uri="{FF2B5EF4-FFF2-40B4-BE49-F238E27FC236}">
                <a16:creationId xmlns:a16="http://schemas.microsoft.com/office/drawing/2014/main" id="{A204EB19-36E0-48DD-AF80-FDA05B92D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2781" y="1884980"/>
            <a:ext cx="7763689" cy="3777712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154642A6-9E94-4B0D-A9F8-156E55CD4BF7}"/>
              </a:ext>
            </a:extLst>
          </p:cNvPr>
          <p:cNvSpPr txBox="1"/>
          <p:nvPr/>
        </p:nvSpPr>
        <p:spPr>
          <a:xfrm>
            <a:off x="1097280" y="5912695"/>
            <a:ext cx="112209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[77] Zheng Zhang, </a:t>
            </a:r>
            <a:r>
              <a:rPr lang="en-US" altLang="zh-TW" sz="1100" dirty="0" err="1"/>
              <a:t>Chengquan</a:t>
            </a:r>
            <a:r>
              <a:rPr lang="en-US" altLang="zh-TW" sz="1100" dirty="0"/>
              <a:t> Zhang, Wei Shen, Cong Yao, Wenyu Liu, and Xiang Bai. Multi-oriented text detection with fully convolutional networks. In CVPR, pages 4159–4167, 2016.</a:t>
            </a:r>
          </a:p>
          <a:p>
            <a:r>
              <a:rPr lang="en-US" altLang="zh-TW" sz="1100" dirty="0"/>
              <a:t>[29] </a:t>
            </a:r>
            <a:r>
              <a:rPr lang="en-US" altLang="zh-TW" sz="1100" dirty="0" err="1"/>
              <a:t>Minghui</a:t>
            </a:r>
            <a:r>
              <a:rPr lang="en-US" altLang="zh-TW" sz="1100" dirty="0"/>
              <a:t> Liao, Zhen Zhu, </a:t>
            </a:r>
            <a:r>
              <a:rPr lang="en-US" altLang="zh-TW" sz="1100" dirty="0" err="1"/>
              <a:t>Baoguang</a:t>
            </a:r>
            <a:r>
              <a:rPr lang="en-US" altLang="zh-TW" sz="1100" dirty="0"/>
              <a:t> Shi, </a:t>
            </a:r>
            <a:r>
              <a:rPr lang="en-US" altLang="zh-TW" sz="1100" dirty="0" err="1"/>
              <a:t>Guisong</a:t>
            </a:r>
            <a:r>
              <a:rPr lang="en-US" altLang="zh-TW" sz="1100" dirty="0"/>
              <a:t> Xia, and Xiang Bai. Rotation-sensitive regression for oriented scene text detection. In CVPR, pages 5909–5918, 2018.</a:t>
            </a:r>
          </a:p>
          <a:p>
            <a:r>
              <a:rPr lang="en-US" altLang="zh-TW" sz="1100" dirty="0"/>
              <a:t>[35] </a:t>
            </a:r>
            <a:r>
              <a:rPr lang="en-US" altLang="zh-TW" sz="1100" dirty="0" err="1"/>
              <a:t>Shangbang</a:t>
            </a:r>
            <a:r>
              <a:rPr lang="en-US" altLang="zh-TW" sz="1100" dirty="0"/>
              <a:t> Long, </a:t>
            </a:r>
            <a:r>
              <a:rPr lang="en-US" altLang="zh-TW" sz="1100" dirty="0" err="1"/>
              <a:t>Jiaqiang</a:t>
            </a:r>
            <a:r>
              <a:rPr lang="en-US" altLang="zh-TW" sz="1100" dirty="0"/>
              <a:t> </a:t>
            </a:r>
            <a:r>
              <a:rPr lang="en-US" altLang="zh-TW" sz="1100" dirty="0" err="1"/>
              <a:t>Ruan</a:t>
            </a:r>
            <a:r>
              <a:rPr lang="en-US" altLang="zh-TW" sz="1100" dirty="0"/>
              <a:t>, Wenjie Zhang, Xin He,</a:t>
            </a:r>
          </a:p>
          <a:p>
            <a:r>
              <a:rPr lang="en-US" altLang="zh-TW" sz="1100" dirty="0" err="1"/>
              <a:t>Wenhao</a:t>
            </a:r>
            <a:r>
              <a:rPr lang="en-US" altLang="zh-TW" sz="1100" dirty="0"/>
              <a:t> Wu, and Cong Yao. </a:t>
            </a:r>
            <a:r>
              <a:rPr lang="en-US" altLang="zh-TW" sz="1100" dirty="0" err="1"/>
              <a:t>Textsnake</a:t>
            </a:r>
            <a:r>
              <a:rPr lang="en-US" altLang="zh-TW" sz="1100" dirty="0"/>
              <a:t>: A ﬂexible representation for detecting text of arbitrary shapes. In ECCV, pages 20–36, 2018.</a:t>
            </a:r>
            <a:endParaRPr lang="zh-TW" altLang="en-US" sz="1000" dirty="0"/>
          </a:p>
        </p:txBody>
      </p:sp>
    </p:spTree>
    <p:extLst>
      <p:ext uri="{BB962C8B-B14F-4D97-AF65-F5344CB8AC3E}">
        <p14:creationId xmlns:p14="http://schemas.microsoft.com/office/powerpoint/2010/main" val="357503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Outline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Introduction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Methodology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Experiments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Conclusion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Progress Report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FD21B7C-9217-45EC-A5E4-022D116D75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1810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9CFEF0-D7F1-42E0-9DBE-3683E1D07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Scene Text Detection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F62E10-56CC-4075-A94E-B9F6AB83B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20</a:t>
            </a:fld>
            <a:endParaRPr lang="zh-TW" altLang="en-US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9F85D469-AD24-4E00-B603-9C428F2F15B7}"/>
              </a:ext>
            </a:extLst>
          </p:cNvPr>
          <p:cNvSpPr/>
          <p:nvPr/>
        </p:nvSpPr>
        <p:spPr>
          <a:xfrm>
            <a:off x="6801393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IC13</a:t>
            </a:r>
            <a:endParaRPr lang="zh-TW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3D1D936C-69D4-4716-99C8-9F05E51BD5A7}"/>
              </a:ext>
            </a:extLst>
          </p:cNvPr>
          <p:cNvSpPr/>
          <p:nvPr/>
        </p:nvSpPr>
        <p:spPr>
          <a:xfrm>
            <a:off x="9418319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IC15</a:t>
            </a:r>
          </a:p>
        </p:txBody>
      </p:sp>
      <p:sp>
        <p:nvSpPr>
          <p:cNvPr id="7" name="箭號: 向右 6">
            <a:extLst>
              <a:ext uri="{FF2B5EF4-FFF2-40B4-BE49-F238E27FC236}">
                <a16:creationId xmlns:a16="http://schemas.microsoft.com/office/drawing/2014/main" id="{0257630D-E00C-4C58-BBB4-8507EDF84DF5}"/>
              </a:ext>
            </a:extLst>
          </p:cNvPr>
          <p:cNvSpPr/>
          <p:nvPr/>
        </p:nvSpPr>
        <p:spPr>
          <a:xfrm>
            <a:off x="8647611" y="1132114"/>
            <a:ext cx="470263" cy="252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1DC5014-6C35-4C6C-BC89-C4812BE0AD6C}"/>
              </a:ext>
            </a:extLst>
          </p:cNvPr>
          <p:cNvSpPr txBox="1"/>
          <p:nvPr/>
        </p:nvSpPr>
        <p:spPr>
          <a:xfrm>
            <a:off x="6801393" y="400594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1AEB268-065C-4A9D-953A-9973F485C10D}"/>
              </a:ext>
            </a:extLst>
          </p:cNvPr>
          <p:cNvSpPr txBox="1"/>
          <p:nvPr/>
        </p:nvSpPr>
        <p:spPr>
          <a:xfrm>
            <a:off x="9418318" y="404948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0" name="內容版面配置區 2">
            <a:extLst>
              <a:ext uri="{FF2B5EF4-FFF2-40B4-BE49-F238E27FC236}">
                <a16:creationId xmlns:a16="http://schemas.microsoft.com/office/drawing/2014/main" id="{4B9F6FEE-183D-406A-A747-7387A93EC9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4998720" cy="4023360"/>
          </a:xfrm>
        </p:spPr>
        <p:txBody>
          <a:bodyPr>
            <a:normAutofit fontScale="92500"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 err="1"/>
              <a:t>CycleGAN</a:t>
            </a:r>
            <a:endParaRPr lang="en-US" altLang="zh-TW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We adopt patch-wise training to minimize the effect of geometry differences in adversarial training.</a:t>
            </a:r>
          </a:p>
          <a:p>
            <a:pPr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ST-GAN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ST-GAN is originally for image composition, we adapt it to achieve image translation in geometry space. </a:t>
            </a:r>
          </a:p>
          <a:p>
            <a:pPr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 err="1"/>
              <a:t>CycleGAN</a:t>
            </a:r>
            <a:r>
              <a:rPr lang="en-US" altLang="zh-TW" dirty="0"/>
              <a:t> + ST-GAN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Directly concatenates ST-GAN and </a:t>
            </a:r>
            <a:r>
              <a:rPr lang="en-US" altLang="zh-TW" dirty="0" err="1"/>
              <a:t>CycleGAN</a:t>
            </a:r>
            <a:r>
              <a:rPr lang="en-US" altLang="zh-TW" dirty="0"/>
              <a:t> for adaptation in both geometry and appearance spaces.</a:t>
            </a:r>
            <a:endParaRPr lang="zh-TW" altLang="en-US" dirty="0"/>
          </a:p>
        </p:txBody>
      </p:sp>
      <p:pic>
        <p:nvPicPr>
          <p:cNvPr id="11" name="圖片 10">
            <a:extLst>
              <a:ext uri="{FF2B5EF4-FFF2-40B4-BE49-F238E27FC236}">
                <a16:creationId xmlns:a16="http://schemas.microsoft.com/office/drawing/2014/main" id="{EAC6B861-7996-4B54-95B9-BB2EB99062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8513" y="2322920"/>
            <a:ext cx="4998721" cy="3400956"/>
          </a:xfrm>
          <a:prstGeom prst="rect">
            <a:avLst/>
          </a:prstGeom>
        </p:spPr>
      </p:pic>
      <p:sp>
        <p:nvSpPr>
          <p:cNvPr id="13" name="文字方塊 12">
            <a:extLst>
              <a:ext uri="{FF2B5EF4-FFF2-40B4-BE49-F238E27FC236}">
                <a16:creationId xmlns:a16="http://schemas.microsoft.com/office/drawing/2014/main" id="{518D6958-54E9-4044-AE05-35309EE41093}"/>
              </a:ext>
            </a:extLst>
          </p:cNvPr>
          <p:cNvSpPr txBox="1"/>
          <p:nvPr/>
        </p:nvSpPr>
        <p:spPr>
          <a:xfrm>
            <a:off x="1097280" y="5971104"/>
            <a:ext cx="724988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100" dirty="0"/>
              <a:t>[79] Jun-Yan Zhu, </a:t>
            </a:r>
            <a:r>
              <a:rPr lang="en-US" altLang="zh-TW" sz="1100" dirty="0" err="1"/>
              <a:t>Taesung</a:t>
            </a:r>
            <a:r>
              <a:rPr lang="en-US" altLang="zh-TW" sz="1100" dirty="0"/>
              <a:t> Park, Phillip Isola, and Alexei A. </a:t>
            </a:r>
            <a:r>
              <a:rPr lang="en-US" altLang="zh-TW" sz="1100" dirty="0" err="1"/>
              <a:t>Efros</a:t>
            </a:r>
            <a:r>
              <a:rPr lang="en-US" altLang="zh-TW" sz="1100" dirty="0"/>
              <a:t>. Unpaired image-to-image translation using cycle-consistent adversarial networks. In ICCV, 2017.</a:t>
            </a:r>
          </a:p>
          <a:p>
            <a:r>
              <a:rPr lang="en-US" altLang="zh-TW" sz="1100" dirty="0"/>
              <a:t>[30] Chen-</a:t>
            </a:r>
            <a:r>
              <a:rPr lang="en-US" altLang="zh-TW" sz="1100" dirty="0" err="1"/>
              <a:t>Hsuan</a:t>
            </a:r>
            <a:r>
              <a:rPr lang="en-US" altLang="zh-TW" sz="1100" dirty="0"/>
              <a:t> Lin, </a:t>
            </a:r>
            <a:r>
              <a:rPr lang="en-US" altLang="zh-TW" sz="1100" dirty="0" err="1"/>
              <a:t>Ersin</a:t>
            </a:r>
            <a:r>
              <a:rPr lang="en-US" altLang="zh-TW" sz="1100" dirty="0"/>
              <a:t> </a:t>
            </a:r>
            <a:r>
              <a:rPr lang="en-US" altLang="zh-TW" sz="1100" dirty="0" err="1"/>
              <a:t>Yumer</a:t>
            </a:r>
            <a:r>
              <a:rPr lang="en-US" altLang="zh-TW" sz="1100" dirty="0"/>
              <a:t>, Oliver Wang, Eli </a:t>
            </a:r>
            <a:r>
              <a:rPr lang="en-US" altLang="zh-TW" sz="1100" dirty="0" err="1"/>
              <a:t>Shechtman</a:t>
            </a:r>
            <a:r>
              <a:rPr lang="en-US" altLang="zh-TW" sz="1100" dirty="0"/>
              <a:t>, and Simon Lucey. St-</a:t>
            </a:r>
            <a:r>
              <a:rPr lang="en-US" altLang="zh-TW" sz="1100" dirty="0" err="1"/>
              <a:t>gan</a:t>
            </a:r>
            <a:r>
              <a:rPr lang="en-US" altLang="zh-TW" sz="1100" dirty="0"/>
              <a:t>: Spatial transformer generative adversarial networks for image compositing. In CVPR, 2018.</a:t>
            </a:r>
            <a:endParaRPr lang="zh-TW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6951860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9CFEF0-D7F1-42E0-9DBE-3683E1D07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Scene Text Detection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F62E10-56CC-4075-A94E-B9F6AB83B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21</a:t>
            </a:fld>
            <a:endParaRPr lang="zh-TW" altLang="en-US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9F85D469-AD24-4E00-B603-9C428F2F15B7}"/>
              </a:ext>
            </a:extLst>
          </p:cNvPr>
          <p:cNvSpPr/>
          <p:nvPr/>
        </p:nvSpPr>
        <p:spPr>
          <a:xfrm>
            <a:off x="6801393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IC13</a:t>
            </a:r>
            <a:endParaRPr lang="zh-TW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3D1D936C-69D4-4716-99C8-9F05E51BD5A7}"/>
              </a:ext>
            </a:extLst>
          </p:cNvPr>
          <p:cNvSpPr/>
          <p:nvPr/>
        </p:nvSpPr>
        <p:spPr>
          <a:xfrm>
            <a:off x="9418319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IC15</a:t>
            </a:r>
          </a:p>
        </p:txBody>
      </p:sp>
      <p:sp>
        <p:nvSpPr>
          <p:cNvPr id="7" name="箭號: 向右 6">
            <a:extLst>
              <a:ext uri="{FF2B5EF4-FFF2-40B4-BE49-F238E27FC236}">
                <a16:creationId xmlns:a16="http://schemas.microsoft.com/office/drawing/2014/main" id="{0257630D-E00C-4C58-BBB4-8507EDF84DF5}"/>
              </a:ext>
            </a:extLst>
          </p:cNvPr>
          <p:cNvSpPr/>
          <p:nvPr/>
        </p:nvSpPr>
        <p:spPr>
          <a:xfrm>
            <a:off x="8647611" y="1132114"/>
            <a:ext cx="470263" cy="252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1DC5014-6C35-4C6C-BC89-C4812BE0AD6C}"/>
              </a:ext>
            </a:extLst>
          </p:cNvPr>
          <p:cNvSpPr txBox="1"/>
          <p:nvPr/>
        </p:nvSpPr>
        <p:spPr>
          <a:xfrm>
            <a:off x="6801393" y="400594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1AEB268-065C-4A9D-953A-9973F485C10D}"/>
              </a:ext>
            </a:extLst>
          </p:cNvPr>
          <p:cNvSpPr txBox="1"/>
          <p:nvPr/>
        </p:nvSpPr>
        <p:spPr>
          <a:xfrm>
            <a:off x="9418318" y="404948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圖片 13">
            <a:extLst>
              <a:ext uri="{FF2B5EF4-FFF2-40B4-BE49-F238E27FC236}">
                <a16:creationId xmlns:a16="http://schemas.microsoft.com/office/drawing/2014/main" id="{CFCE4208-3413-4D11-AB6A-38069283D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567" y="2519734"/>
            <a:ext cx="8638903" cy="3793940"/>
          </a:xfrm>
          <a:prstGeom prst="rect">
            <a:avLst/>
          </a:prstGeom>
        </p:spPr>
      </p:pic>
      <p:sp>
        <p:nvSpPr>
          <p:cNvPr id="15" name="文字方塊 14">
            <a:extLst>
              <a:ext uri="{FF2B5EF4-FFF2-40B4-BE49-F238E27FC236}">
                <a16:creationId xmlns:a16="http://schemas.microsoft.com/office/drawing/2014/main" id="{BA493A24-7003-4AD8-9887-227F6A603ADF}"/>
              </a:ext>
            </a:extLst>
          </p:cNvPr>
          <p:cNvSpPr txBox="1"/>
          <p:nvPr/>
        </p:nvSpPr>
        <p:spPr>
          <a:xfrm>
            <a:off x="3126376" y="1798302"/>
            <a:ext cx="198555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>
                <a:solidFill>
                  <a:srgbClr val="92D050"/>
                </a:solidFill>
              </a:rPr>
              <a:t>Appearance Space</a:t>
            </a:r>
            <a:endParaRPr lang="zh-TW" altLang="en-US" sz="1600" b="1" dirty="0">
              <a:solidFill>
                <a:srgbClr val="92D050"/>
              </a:solidFill>
            </a:endParaRPr>
          </a:p>
        </p:txBody>
      </p:sp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B79792E6-A4DC-484B-8DE8-3313F75260D8}"/>
              </a:ext>
            </a:extLst>
          </p:cNvPr>
          <p:cNvSpPr/>
          <p:nvPr/>
        </p:nvSpPr>
        <p:spPr>
          <a:xfrm rot="18761123">
            <a:off x="3535680" y="2200888"/>
            <a:ext cx="322217" cy="193969"/>
          </a:xfrm>
          <a:prstGeom prst="rightArrow">
            <a:avLst/>
          </a:prstGeom>
          <a:solidFill>
            <a:srgbClr val="92D05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7" name="箭號: 向右 16">
            <a:extLst>
              <a:ext uri="{FF2B5EF4-FFF2-40B4-BE49-F238E27FC236}">
                <a16:creationId xmlns:a16="http://schemas.microsoft.com/office/drawing/2014/main" id="{A0B45405-3D17-47BA-81FF-FA52F682B52F}"/>
              </a:ext>
            </a:extLst>
          </p:cNvPr>
          <p:cNvSpPr/>
          <p:nvPr/>
        </p:nvSpPr>
        <p:spPr>
          <a:xfrm rot="13901082">
            <a:off x="4289969" y="2203354"/>
            <a:ext cx="322217" cy="193969"/>
          </a:xfrm>
          <a:prstGeom prst="rightArrow">
            <a:avLst/>
          </a:prstGeom>
          <a:solidFill>
            <a:srgbClr val="92D05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9" name="文字方塊 18">
            <a:extLst>
              <a:ext uri="{FF2B5EF4-FFF2-40B4-BE49-F238E27FC236}">
                <a16:creationId xmlns:a16="http://schemas.microsoft.com/office/drawing/2014/main" id="{363DA2D4-EDB1-47AF-BF1F-8C9EFD7A12A5}"/>
              </a:ext>
            </a:extLst>
          </p:cNvPr>
          <p:cNvSpPr txBox="1"/>
          <p:nvPr/>
        </p:nvSpPr>
        <p:spPr>
          <a:xfrm>
            <a:off x="4774461" y="1800680"/>
            <a:ext cx="183751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600" b="1" dirty="0">
                <a:solidFill>
                  <a:srgbClr val="FFC000"/>
                </a:solidFill>
              </a:rPr>
              <a:t>Geometry Space</a:t>
            </a:r>
            <a:endParaRPr lang="zh-TW" altLang="en-US" sz="1600" b="1" dirty="0">
              <a:solidFill>
                <a:srgbClr val="FFC000"/>
              </a:solidFill>
            </a:endParaRPr>
          </a:p>
        </p:txBody>
      </p:sp>
      <p:sp>
        <p:nvSpPr>
          <p:cNvPr id="20" name="箭號: 向右 19">
            <a:extLst>
              <a:ext uri="{FF2B5EF4-FFF2-40B4-BE49-F238E27FC236}">
                <a16:creationId xmlns:a16="http://schemas.microsoft.com/office/drawing/2014/main" id="{0E683190-82AF-41C4-897F-CDF1F103F653}"/>
              </a:ext>
            </a:extLst>
          </p:cNvPr>
          <p:cNvSpPr/>
          <p:nvPr/>
        </p:nvSpPr>
        <p:spPr>
          <a:xfrm rot="16200000">
            <a:off x="5532109" y="2174994"/>
            <a:ext cx="322217" cy="193969"/>
          </a:xfrm>
          <a:prstGeom prst="rightArrow">
            <a:avLst/>
          </a:prstGeom>
          <a:solidFill>
            <a:srgbClr val="FFC000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5580831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9CFEF0-D7F1-42E0-9DBE-3683E1D07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Scene Text Recognition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F62E10-56CC-4075-A94E-B9F6AB83B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22</a:t>
            </a:fld>
            <a:endParaRPr lang="zh-TW" altLang="en-US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9F85D469-AD24-4E00-B603-9C428F2F15B7}"/>
              </a:ext>
            </a:extLst>
          </p:cNvPr>
          <p:cNvSpPr/>
          <p:nvPr/>
        </p:nvSpPr>
        <p:spPr>
          <a:xfrm>
            <a:off x="6801393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IC13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IIIT5K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SVT</a:t>
            </a:r>
            <a:endParaRPr lang="zh-TW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3D1D936C-69D4-4716-99C8-9F05E51BD5A7}"/>
              </a:ext>
            </a:extLst>
          </p:cNvPr>
          <p:cNvSpPr/>
          <p:nvPr/>
        </p:nvSpPr>
        <p:spPr>
          <a:xfrm>
            <a:off x="9418319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CUTE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SVTP</a:t>
            </a:r>
          </a:p>
        </p:txBody>
      </p:sp>
      <p:sp>
        <p:nvSpPr>
          <p:cNvPr id="7" name="箭號: 向右 6">
            <a:extLst>
              <a:ext uri="{FF2B5EF4-FFF2-40B4-BE49-F238E27FC236}">
                <a16:creationId xmlns:a16="http://schemas.microsoft.com/office/drawing/2014/main" id="{0257630D-E00C-4C58-BBB4-8507EDF84DF5}"/>
              </a:ext>
            </a:extLst>
          </p:cNvPr>
          <p:cNvSpPr/>
          <p:nvPr/>
        </p:nvSpPr>
        <p:spPr>
          <a:xfrm>
            <a:off x="8647611" y="1132114"/>
            <a:ext cx="470263" cy="252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1DC5014-6C35-4C6C-BC89-C4812BE0AD6C}"/>
              </a:ext>
            </a:extLst>
          </p:cNvPr>
          <p:cNvSpPr txBox="1"/>
          <p:nvPr/>
        </p:nvSpPr>
        <p:spPr>
          <a:xfrm>
            <a:off x="6801393" y="400594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1AEB268-065C-4A9D-953A-9973F485C10D}"/>
              </a:ext>
            </a:extLst>
          </p:cNvPr>
          <p:cNvSpPr txBox="1"/>
          <p:nvPr/>
        </p:nvSpPr>
        <p:spPr>
          <a:xfrm>
            <a:off x="9418318" y="404948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8" name="內容版面配置區 2">
            <a:extLst>
              <a:ext uri="{FF2B5EF4-FFF2-40B4-BE49-F238E27FC236}">
                <a16:creationId xmlns:a16="http://schemas.microsoft.com/office/drawing/2014/main" id="{CBC9A024-971E-467B-922F-38E1D6C25C1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79" y="1845734"/>
            <a:ext cx="5704113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MORAN [37]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 err="1"/>
              <a:t>CycleGAN</a:t>
            </a:r>
            <a:r>
              <a:rPr lang="en-US" altLang="zh-TW" dirty="0"/>
              <a:t> &amp; </a:t>
            </a:r>
            <a:r>
              <a:rPr lang="en-US" altLang="zh-TW" dirty="0" err="1"/>
              <a:t>CvCADA</a:t>
            </a:r>
            <a:endParaRPr lang="en-US" altLang="zh-TW" dirty="0"/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Only adapt in appearance space</a:t>
            </a:r>
          </a:p>
          <a:p>
            <a:pPr lvl="2"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 err="1"/>
              <a:t>CoGAN</a:t>
            </a:r>
            <a:r>
              <a:rPr lang="en-US" altLang="zh-TW" dirty="0"/>
              <a:t> &amp; UNIT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Tend to over-adapt the text appearance which may even change the text semantics and make texts unrecognizable.</a:t>
            </a:r>
          </a:p>
          <a:p>
            <a:pPr lvl="2"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Baseline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Trained by using the original COMB images without adaptation</a:t>
            </a:r>
            <a:endParaRPr lang="zh-TW" altLang="en-US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6DA06E53-6938-4A3B-A77D-D5A79EF259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2961" y="1784458"/>
            <a:ext cx="3099561" cy="457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344233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9CFEF0-D7F1-42E0-9DBE-3683E1D07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Scene Text Recognition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F62E10-56CC-4075-A94E-B9F6AB83B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23</a:t>
            </a:fld>
            <a:endParaRPr lang="zh-TW" altLang="en-US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9F85D469-AD24-4E00-B603-9C428F2F15B7}"/>
              </a:ext>
            </a:extLst>
          </p:cNvPr>
          <p:cNvSpPr/>
          <p:nvPr/>
        </p:nvSpPr>
        <p:spPr>
          <a:xfrm>
            <a:off x="6801393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IC13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IIIT5K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SVT</a:t>
            </a:r>
            <a:endParaRPr lang="zh-TW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3D1D936C-69D4-4716-99C8-9F05E51BD5A7}"/>
              </a:ext>
            </a:extLst>
          </p:cNvPr>
          <p:cNvSpPr/>
          <p:nvPr/>
        </p:nvSpPr>
        <p:spPr>
          <a:xfrm>
            <a:off x="9418319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CUTE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SVTP</a:t>
            </a:r>
          </a:p>
        </p:txBody>
      </p:sp>
      <p:sp>
        <p:nvSpPr>
          <p:cNvPr id="7" name="箭號: 向右 6">
            <a:extLst>
              <a:ext uri="{FF2B5EF4-FFF2-40B4-BE49-F238E27FC236}">
                <a16:creationId xmlns:a16="http://schemas.microsoft.com/office/drawing/2014/main" id="{0257630D-E00C-4C58-BBB4-8507EDF84DF5}"/>
              </a:ext>
            </a:extLst>
          </p:cNvPr>
          <p:cNvSpPr/>
          <p:nvPr/>
        </p:nvSpPr>
        <p:spPr>
          <a:xfrm>
            <a:off x="8647611" y="1132114"/>
            <a:ext cx="470263" cy="252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1DC5014-6C35-4C6C-BC89-C4812BE0AD6C}"/>
              </a:ext>
            </a:extLst>
          </p:cNvPr>
          <p:cNvSpPr txBox="1"/>
          <p:nvPr/>
        </p:nvSpPr>
        <p:spPr>
          <a:xfrm>
            <a:off x="6801393" y="400594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1AEB268-065C-4A9D-953A-9973F485C10D}"/>
              </a:ext>
            </a:extLst>
          </p:cNvPr>
          <p:cNvSpPr txBox="1"/>
          <p:nvPr/>
        </p:nvSpPr>
        <p:spPr>
          <a:xfrm>
            <a:off x="9418318" y="404948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內容版面配置區 2">
                <a:extLst>
                  <a:ext uri="{FF2B5EF4-FFF2-40B4-BE49-F238E27FC236}">
                    <a16:creationId xmlns:a16="http://schemas.microsoft.com/office/drawing/2014/main" id="{CBC9A024-971E-467B-922F-38E1D6C25C1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97279" y="1845734"/>
                <a:ext cx="5704113" cy="4023360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MORAN [37]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GA-DAN[WD]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 Trained with a normal instead of disentangled cycle-consistency loss.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GA-DAN[WA]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Just takes the output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TW" dirty="0"/>
                  <a:t> without appearance adaptation.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GA-DAN[WM]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Performs 1-to-1 adaptation and transforms each source-domain image into a single target-domain image. 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GA-DAN[10AD]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Performs 1-to-10 adaptation and transforms each source-domain image into 10 target-domain images.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endParaRPr lang="zh-TW" altLang="en-US" dirty="0"/>
              </a:p>
            </p:txBody>
          </p:sp>
        </mc:Choice>
        <mc:Fallback xmlns="">
          <p:sp>
            <p:nvSpPr>
              <p:cNvPr id="18" name="內容版面配置區 2">
                <a:extLst>
                  <a:ext uri="{FF2B5EF4-FFF2-40B4-BE49-F238E27FC236}">
                    <a16:creationId xmlns:a16="http://schemas.microsoft.com/office/drawing/2014/main" id="{CBC9A024-971E-467B-922F-38E1D6C25C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79" y="1845734"/>
                <a:ext cx="5704113" cy="4023360"/>
              </a:xfrm>
              <a:blipFill>
                <a:blip r:embed="rId2"/>
                <a:stretch>
                  <a:fillRect l="-2564" t="-1667" r="-1709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圖片 9">
            <a:extLst>
              <a:ext uri="{FF2B5EF4-FFF2-40B4-BE49-F238E27FC236}">
                <a16:creationId xmlns:a16="http://schemas.microsoft.com/office/drawing/2014/main" id="{6DA06E53-6938-4A3B-A77D-D5A79EF25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2961" y="1784458"/>
            <a:ext cx="3099561" cy="4572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1771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CB30865-4712-494C-BF16-DBAA36BACA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Scene Text Recognition 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B2131913-B2BE-4A78-8860-635A8BDE03A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/>
              <a:t>[37] </a:t>
            </a:r>
            <a:r>
              <a:rPr lang="en-US" altLang="zh-TW" dirty="0" err="1"/>
              <a:t>Canjie</a:t>
            </a:r>
            <a:r>
              <a:rPr lang="en-US" altLang="zh-TW" dirty="0"/>
              <a:t> Luo, </a:t>
            </a:r>
            <a:r>
              <a:rPr lang="en-US" altLang="zh-TW" dirty="0" err="1"/>
              <a:t>Lianwen</a:t>
            </a:r>
            <a:r>
              <a:rPr lang="en-US" altLang="zh-TW" dirty="0"/>
              <a:t> </a:t>
            </a:r>
            <a:r>
              <a:rPr lang="en-US" altLang="zh-TW" dirty="0" err="1"/>
              <a:t>Jin</a:t>
            </a:r>
            <a:r>
              <a:rPr lang="en-US" altLang="zh-TW" dirty="0"/>
              <a:t>, and </a:t>
            </a:r>
            <a:r>
              <a:rPr lang="en-US" altLang="zh-TW" dirty="0" err="1"/>
              <a:t>Zenghui</a:t>
            </a:r>
            <a:r>
              <a:rPr lang="en-US" altLang="zh-TW" dirty="0"/>
              <a:t> Sun. Moran: A multi-object rectiﬁed attention network for scene text recognition. In Pattern Recognition, volume 90, pages 109–118, 2019.</a:t>
            </a:r>
          </a:p>
          <a:p>
            <a:r>
              <a:rPr lang="en-US" altLang="zh-TW" dirty="0"/>
              <a:t>[40] </a:t>
            </a:r>
            <a:r>
              <a:rPr lang="en-US" altLang="zh-TW" dirty="0" err="1"/>
              <a:t>Oncel</a:t>
            </a:r>
            <a:r>
              <a:rPr lang="en-US" altLang="zh-TW" dirty="0"/>
              <a:t> </a:t>
            </a:r>
            <a:r>
              <a:rPr lang="en-US" altLang="zh-TW" dirty="0" err="1"/>
              <a:t>Tuzel</a:t>
            </a:r>
            <a:r>
              <a:rPr lang="en-US" altLang="zh-TW" dirty="0"/>
              <a:t> Ming-Yu Liu. Coupled generative adversarial networks. In NIPS, 2016.</a:t>
            </a:r>
          </a:p>
          <a:p>
            <a:r>
              <a:rPr lang="en-US" altLang="zh-TW" dirty="0"/>
              <a:t>[31] Ming-Yu Liu, Thomas </a:t>
            </a:r>
            <a:r>
              <a:rPr lang="en-US" altLang="zh-TW" dirty="0" err="1"/>
              <a:t>Breuel</a:t>
            </a:r>
            <a:r>
              <a:rPr lang="en-US" altLang="zh-TW" dirty="0"/>
              <a:t>, and Jan Kautz. Unsupervised image-to-image translation networks. In NIPS, 2017.</a:t>
            </a:r>
          </a:p>
          <a:p>
            <a:r>
              <a:rPr lang="en-US" altLang="zh-TW" dirty="0"/>
              <a:t>[68] </a:t>
            </a:r>
            <a:r>
              <a:rPr lang="en-US" altLang="zh-TW" dirty="0" err="1"/>
              <a:t>Zili</a:t>
            </a:r>
            <a:r>
              <a:rPr lang="en-US" altLang="zh-TW" dirty="0"/>
              <a:t> Yi, Hao Zhang, Ping Tan, and </a:t>
            </a:r>
            <a:r>
              <a:rPr lang="en-US" altLang="zh-TW" dirty="0" err="1"/>
              <a:t>Minglun</a:t>
            </a:r>
            <a:r>
              <a:rPr lang="en-US" altLang="zh-TW" dirty="0"/>
              <a:t> Gong. </a:t>
            </a:r>
            <a:r>
              <a:rPr lang="en-US" altLang="zh-TW" dirty="0" err="1"/>
              <a:t>Dualgan</a:t>
            </a:r>
            <a:r>
              <a:rPr lang="en-US" altLang="zh-TW" dirty="0"/>
              <a:t>: Unsupervised dual learning for image-to-image translation. In ICCV, 2017.</a:t>
            </a:r>
          </a:p>
          <a:p>
            <a:r>
              <a:rPr lang="en-US" altLang="zh-TW" dirty="0"/>
              <a:t>[79] Jun-Yan Zhu, </a:t>
            </a:r>
            <a:r>
              <a:rPr lang="en-US" altLang="zh-TW" dirty="0" err="1"/>
              <a:t>Taesung</a:t>
            </a:r>
            <a:r>
              <a:rPr lang="en-US" altLang="zh-TW" dirty="0"/>
              <a:t> Park, Phillip Isola, and Alexei A. </a:t>
            </a:r>
            <a:r>
              <a:rPr lang="en-US" altLang="zh-TW" dirty="0" err="1"/>
              <a:t>Efros</a:t>
            </a:r>
            <a:r>
              <a:rPr lang="en-US" altLang="zh-TW" dirty="0"/>
              <a:t>. Unpaired image-to-image translation using cycle-consistent adversarial networks. In ICCV, 2017.</a:t>
            </a:r>
          </a:p>
          <a:p>
            <a:r>
              <a:rPr lang="en-US" altLang="zh-TW" dirty="0"/>
              <a:t>[16] Judy Hoffman, Eric Tzeng, </a:t>
            </a:r>
            <a:r>
              <a:rPr lang="en-US" altLang="zh-TW" dirty="0" err="1"/>
              <a:t>Taesung</a:t>
            </a:r>
            <a:r>
              <a:rPr lang="en-US" altLang="zh-TW" dirty="0"/>
              <a:t> Park, Jun-Yan Zhu, Phillip Isola, Alexei A. </a:t>
            </a:r>
            <a:r>
              <a:rPr lang="en-US" altLang="zh-TW" dirty="0" err="1"/>
              <a:t>Efros</a:t>
            </a:r>
            <a:r>
              <a:rPr lang="en-US" altLang="zh-TW" dirty="0"/>
              <a:t>, and Trevor Darrell. </a:t>
            </a:r>
            <a:r>
              <a:rPr lang="en-US" altLang="zh-TW" dirty="0" err="1"/>
              <a:t>Cycada</a:t>
            </a:r>
            <a:r>
              <a:rPr lang="en-US" altLang="zh-TW" dirty="0"/>
              <a:t>: Cycle-consistent adversarial domain adaptation. In ICML, 2018.</a:t>
            </a:r>
          </a:p>
          <a:p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345BCAD-9C9B-4373-A30A-A4CAA3B61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5773072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D29CFEF0-D7F1-42E0-9DBE-3683E1D071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Scene Text Recognition </a:t>
            </a:r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0F62E10-56CC-4075-A94E-B9F6AB83B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25</a:t>
            </a:fld>
            <a:endParaRPr lang="zh-TW" altLang="en-US"/>
          </a:p>
        </p:txBody>
      </p:sp>
      <p:sp>
        <p:nvSpPr>
          <p:cNvPr id="5" name="矩形: 圓角 4">
            <a:extLst>
              <a:ext uri="{FF2B5EF4-FFF2-40B4-BE49-F238E27FC236}">
                <a16:creationId xmlns:a16="http://schemas.microsoft.com/office/drawing/2014/main" id="{9F85D469-AD24-4E00-B603-9C428F2F15B7}"/>
              </a:ext>
            </a:extLst>
          </p:cNvPr>
          <p:cNvSpPr/>
          <p:nvPr/>
        </p:nvSpPr>
        <p:spPr>
          <a:xfrm>
            <a:off x="6801393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IC13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IIIT5K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SVT</a:t>
            </a:r>
            <a:endParaRPr lang="zh-TW" alt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矩形: 圓角 5">
            <a:extLst>
              <a:ext uri="{FF2B5EF4-FFF2-40B4-BE49-F238E27FC236}">
                <a16:creationId xmlns:a16="http://schemas.microsoft.com/office/drawing/2014/main" id="{3D1D936C-69D4-4716-99C8-9F05E51BD5A7}"/>
              </a:ext>
            </a:extLst>
          </p:cNvPr>
          <p:cNvSpPr/>
          <p:nvPr/>
        </p:nvSpPr>
        <p:spPr>
          <a:xfrm>
            <a:off x="9418319" y="759823"/>
            <a:ext cx="1545771" cy="91440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CUTE</a:t>
            </a:r>
          </a:p>
          <a:p>
            <a:pPr algn="ctr"/>
            <a:r>
              <a:rPr lang="en-US" altLang="zh-TW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SVTP</a:t>
            </a:r>
          </a:p>
        </p:txBody>
      </p:sp>
      <p:sp>
        <p:nvSpPr>
          <p:cNvPr id="7" name="箭號: 向右 6">
            <a:extLst>
              <a:ext uri="{FF2B5EF4-FFF2-40B4-BE49-F238E27FC236}">
                <a16:creationId xmlns:a16="http://schemas.microsoft.com/office/drawing/2014/main" id="{0257630D-E00C-4C58-BBB4-8507EDF84DF5}"/>
              </a:ext>
            </a:extLst>
          </p:cNvPr>
          <p:cNvSpPr/>
          <p:nvPr/>
        </p:nvSpPr>
        <p:spPr>
          <a:xfrm>
            <a:off x="8647611" y="1132114"/>
            <a:ext cx="470263" cy="25254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D1DC5014-6C35-4C6C-BC89-C4812BE0AD6C}"/>
              </a:ext>
            </a:extLst>
          </p:cNvPr>
          <p:cNvSpPr txBox="1"/>
          <p:nvPr/>
        </p:nvSpPr>
        <p:spPr>
          <a:xfrm>
            <a:off x="6801393" y="400594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Source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文字方塊 8">
            <a:extLst>
              <a:ext uri="{FF2B5EF4-FFF2-40B4-BE49-F238E27FC236}">
                <a16:creationId xmlns:a16="http://schemas.microsoft.com/office/drawing/2014/main" id="{C1AEB268-065C-4A9D-953A-9973F485C10D}"/>
              </a:ext>
            </a:extLst>
          </p:cNvPr>
          <p:cNvSpPr txBox="1"/>
          <p:nvPr/>
        </p:nvSpPr>
        <p:spPr>
          <a:xfrm>
            <a:off x="9418318" y="404948"/>
            <a:ext cx="15457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TW" sz="1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Target Domain</a:t>
            </a:r>
            <a:endParaRPr lang="zh-TW" altLang="en-US" sz="1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F930F715-B26E-4153-8495-0B7D47D3F0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531" y="2210580"/>
            <a:ext cx="10654937" cy="358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03267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Methodology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Conclusion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23C7AB7-3C7E-4681-8D21-74A678354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3937349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58DAD93-6CE7-4566-81CB-66FB3C357A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Conclusions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C3420FDF-BA80-45FF-987B-6FC7C07C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3"/>
            <a:ext cx="10058400" cy="4319935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GA-DAN network </a:t>
            </a:r>
            <a:r>
              <a:rPr lang="en-US" altLang="zh-TW" dirty="0"/>
              <a:t>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Learns and models domain shifts in appearance and geometry spaces </a:t>
            </a:r>
            <a:r>
              <a:rPr lang="en-US" altLang="zh-TW" dirty="0">
                <a:solidFill>
                  <a:srgbClr val="FF0000"/>
                </a:solidFill>
              </a:rPr>
              <a:t>simultaneously</a:t>
            </a:r>
            <a:r>
              <a:rPr lang="en-US" altLang="zh-TW" dirty="0"/>
              <a:t>.</a:t>
            </a:r>
          </a:p>
          <a:p>
            <a:pPr lvl="1"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Multi-modal spatial learning structure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It an generate multiple adapted images with different spatial views.</a:t>
            </a:r>
          </a:p>
          <a:p>
            <a:pPr lvl="1"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Disentangled cycle-consistency loss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Greatly improves the stability and concurrent learning in both geometry and appearance spaces.</a:t>
            </a:r>
          </a:p>
          <a:p>
            <a:pPr marL="0" indent="0">
              <a:buNone/>
            </a:pPr>
            <a:endParaRPr lang="en-US" altLang="zh-TW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E4843B71-1067-4CFA-B850-966619C4F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06951532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Outline</a:t>
            </a:r>
            <a:endParaRPr lang="zh-TW" alt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Methodology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Progress Report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23C7AB7-3C7E-4681-8D21-74A678354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28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7802062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58C281DC-ADBF-4368-9A27-603FA1E977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pic>
        <p:nvPicPr>
          <p:cNvPr id="5" name="內容版面配置區 4" descr="一張含有 文字, 相片, 覆蓋, 雪 的圖片&#10;&#10;自動產生的描述">
            <a:extLst>
              <a:ext uri="{FF2B5EF4-FFF2-40B4-BE49-F238E27FC236}">
                <a16:creationId xmlns:a16="http://schemas.microsoft.com/office/drawing/2014/main" id="{13CBA5CF-CADE-46B2-B0B2-33AB86FC1AE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980" y="1994431"/>
            <a:ext cx="5034258" cy="3561114"/>
          </a:xfr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CD5A04C-B61C-4955-AF3B-12626A827A41}"/>
              </a:ext>
            </a:extLst>
          </p:cNvPr>
          <p:cNvSpPr/>
          <p:nvPr/>
        </p:nvSpPr>
        <p:spPr>
          <a:xfrm rot="1541779">
            <a:off x="3554948" y="2154393"/>
            <a:ext cx="412852" cy="311504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E75B43C-8872-481F-94D9-1D364DB99962}"/>
              </a:ext>
            </a:extLst>
          </p:cNvPr>
          <p:cNvSpPr/>
          <p:nvPr/>
        </p:nvSpPr>
        <p:spPr>
          <a:xfrm>
            <a:off x="4667250" y="2044700"/>
            <a:ext cx="577850" cy="16764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A163DEE-7217-4515-B253-79D9954D686E}"/>
              </a:ext>
            </a:extLst>
          </p:cNvPr>
          <p:cNvSpPr/>
          <p:nvPr/>
        </p:nvSpPr>
        <p:spPr>
          <a:xfrm rot="926445">
            <a:off x="5048371" y="4089333"/>
            <a:ext cx="929999" cy="532691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354F96D-1E8A-4D76-B75C-C18C18980D92}"/>
              </a:ext>
            </a:extLst>
          </p:cNvPr>
          <p:cNvSpPr/>
          <p:nvPr/>
        </p:nvSpPr>
        <p:spPr>
          <a:xfrm rot="852729">
            <a:off x="6074682" y="3752665"/>
            <a:ext cx="812800" cy="444957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FB1B5E10-3205-4466-A69A-47F7532DF590}"/>
              </a:ext>
            </a:extLst>
          </p:cNvPr>
          <p:cNvSpPr/>
          <p:nvPr/>
        </p:nvSpPr>
        <p:spPr>
          <a:xfrm>
            <a:off x="6245224" y="4613171"/>
            <a:ext cx="644525" cy="365229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0132C432-E0A5-46C7-9526-0924F89056FE}"/>
              </a:ext>
            </a:extLst>
          </p:cNvPr>
          <p:cNvSpPr/>
          <p:nvPr/>
        </p:nvSpPr>
        <p:spPr>
          <a:xfrm>
            <a:off x="6464300" y="3282950"/>
            <a:ext cx="203200" cy="143953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FC7C2FDF-4EF6-4DA0-A6CB-97C5490424DD}"/>
              </a:ext>
            </a:extLst>
          </p:cNvPr>
          <p:cNvSpPr/>
          <p:nvPr/>
        </p:nvSpPr>
        <p:spPr>
          <a:xfrm>
            <a:off x="2879112" y="3153395"/>
            <a:ext cx="372088" cy="193055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7620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16441C-3855-4D16-918F-48B261D0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Domain Adaptation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D8CE0E8-4CB3-45C4-9C56-833F1179D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Transfers images and features from a source domain to a target domain.</a:t>
            </a:r>
          </a:p>
          <a:p>
            <a:pPr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 Images from different domains often differ in both appearance and geometry spaces.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Both are essential features for learning robust and accurate scene text detectors and recognizers.  </a:t>
            </a:r>
          </a:p>
          <a:p>
            <a:pPr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Existing techniques often suffer from a clear performance drop when source and target domains have clear geometry discrepancy for images from different domains.</a:t>
            </a:r>
          </a:p>
          <a:p>
            <a:pPr>
              <a:buFont typeface="Wingdings" panose="05000000000000000000" pitchFamily="2" charset="2"/>
              <a:buChar char="l"/>
            </a:pPr>
            <a:endParaRPr lang="zh-TW" altLang="en-US" dirty="0"/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B8D584D-DF69-434B-8743-7EE0555F7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7321" y="111194"/>
            <a:ext cx="3947710" cy="1801573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AC5D2500-E93F-4758-8FA3-8860A65985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007734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A1F5C0-E59A-466C-B46A-EDFD63E20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Progress Report</a:t>
            </a:r>
            <a:endParaRPr lang="zh-TW" altLang="en-US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440CF2D-E552-49CB-9C4B-8A1B85082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CRAFT</a:t>
            </a:r>
            <a:r>
              <a:rPr lang="zh-TW" altLang="en-US" b="1" dirty="0"/>
              <a:t> </a:t>
            </a:r>
            <a:r>
              <a:rPr lang="en-US" altLang="zh-TW" b="1" dirty="0"/>
              <a:t>– </a:t>
            </a:r>
          </a:p>
          <a:p>
            <a:pPr>
              <a:buFont typeface="Wingdings" panose="05000000000000000000" pitchFamily="2" charset="2"/>
              <a:buChar char="l"/>
            </a:pPr>
            <a:endParaRPr lang="zh-TW" altLang="en-US" b="1" dirty="0"/>
          </a:p>
        </p:txBody>
      </p:sp>
      <p:pic>
        <p:nvPicPr>
          <p:cNvPr id="7" name="圖片 6">
            <a:extLst>
              <a:ext uri="{FF2B5EF4-FFF2-40B4-BE49-F238E27FC236}">
                <a16:creationId xmlns:a16="http://schemas.microsoft.com/office/drawing/2014/main" id="{E66952AB-9227-4228-A5EE-546CD78B6C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1306" y="3188623"/>
            <a:ext cx="7422156" cy="2241794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02EF78FD-F2C0-473C-807F-03AA700C1C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0765" y="2228289"/>
            <a:ext cx="3650541" cy="382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877201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9CA1F5C0-E59A-466C-B46A-EDFD63E208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4440CF2D-E552-49CB-9C4B-8A1B850823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Dataset</a:t>
            </a:r>
            <a:r>
              <a:rPr lang="zh-TW" altLang="en-US" b="1" dirty="0"/>
              <a:t> </a:t>
            </a:r>
            <a:r>
              <a:rPr lang="en-US" altLang="zh-TW" b="1" dirty="0"/>
              <a:t>–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b="1" dirty="0"/>
              <a:t>Manga109 –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109 comic books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Language: Japanese</a:t>
            </a:r>
          </a:p>
          <a:p>
            <a:pPr lvl="1">
              <a:buFont typeface="Wingdings" panose="05000000000000000000" pitchFamily="2" charset="2"/>
              <a:buChar char="l"/>
            </a:pPr>
            <a:endParaRPr lang="en-US" altLang="zh-TW" b="1" dirty="0"/>
          </a:p>
          <a:p>
            <a:pPr lvl="1">
              <a:buFont typeface="Wingdings" panose="05000000000000000000" pitchFamily="2" charset="2"/>
              <a:buChar char="l"/>
            </a:pPr>
            <a:endParaRPr lang="en-US" altLang="zh-TW" b="1" dirty="0"/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b="1" dirty="0" err="1"/>
              <a:t>eBDtheque</a:t>
            </a:r>
            <a:r>
              <a:rPr lang="en-US" altLang="zh-TW" b="1" dirty="0"/>
              <a:t> – 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100 pages</a:t>
            </a:r>
          </a:p>
          <a:p>
            <a:pPr lvl="2">
              <a:buFont typeface="Wingdings" panose="05000000000000000000" pitchFamily="2" charset="2"/>
              <a:buChar char="l"/>
            </a:pPr>
            <a:r>
              <a:rPr lang="en-US" altLang="zh-TW" dirty="0"/>
              <a:t>Language: French</a:t>
            </a:r>
            <a:endParaRPr lang="zh-TW" altLang="en-US" dirty="0"/>
          </a:p>
        </p:txBody>
      </p:sp>
      <p:pic>
        <p:nvPicPr>
          <p:cNvPr id="5" name="圖片 4" descr="一張含有 文字 的圖片&#10;&#10;自動產生的描述">
            <a:extLst>
              <a:ext uri="{FF2B5EF4-FFF2-40B4-BE49-F238E27FC236}">
                <a16:creationId xmlns:a16="http://schemas.microsoft.com/office/drawing/2014/main" id="{31E53CB3-B64A-4EB3-95A0-634682A2DE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4786" y="1845734"/>
            <a:ext cx="3806618" cy="2692710"/>
          </a:xfrm>
          <a:prstGeom prst="rect">
            <a:avLst/>
          </a:prstGeom>
        </p:spPr>
      </p:pic>
      <p:pic>
        <p:nvPicPr>
          <p:cNvPr id="6" name="圖片 5">
            <a:extLst>
              <a:ext uri="{FF2B5EF4-FFF2-40B4-BE49-F238E27FC236}">
                <a16:creationId xmlns:a16="http://schemas.microsoft.com/office/drawing/2014/main" id="{34A3B4CF-0E30-4462-BAED-B40E22FBC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1404" y="1845733"/>
            <a:ext cx="3404893" cy="4483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4874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BF9C51F-9BD9-4FF5-9461-2B40A9078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573878-E5BA-4D45-87B8-46324475D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Experimental Result – Manga109 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5AABE27-F2D9-48C2-8571-CF30E4EB4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32</a:t>
            </a:fld>
            <a:endParaRPr lang="zh-TW" altLang="en-US"/>
          </a:p>
        </p:txBody>
      </p:sp>
      <p:pic>
        <p:nvPicPr>
          <p:cNvPr id="6" name="圖片 5" descr="一張含有 文字, 覆蓋, 相片, 差異 的圖片&#10;&#10;自動產生的描述">
            <a:extLst>
              <a:ext uri="{FF2B5EF4-FFF2-40B4-BE49-F238E27FC236}">
                <a16:creationId xmlns:a16="http://schemas.microsoft.com/office/drawing/2014/main" id="{6D29A47E-CD7D-4A29-A41A-A87FDA8F87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233615"/>
            <a:ext cx="5292592" cy="3743853"/>
          </a:xfrm>
          <a:prstGeom prst="rect">
            <a:avLst/>
          </a:prstGeom>
        </p:spPr>
      </p:pic>
      <p:pic>
        <p:nvPicPr>
          <p:cNvPr id="8" name="圖片 7" descr="一張含有 文字, 地圖, 相片, 覆蓋 的圖片&#10;&#10;自動產生的描述">
            <a:extLst>
              <a:ext uri="{FF2B5EF4-FFF2-40B4-BE49-F238E27FC236}">
                <a16:creationId xmlns:a16="http://schemas.microsoft.com/office/drawing/2014/main" id="{817CDE73-F5C8-4401-AD23-55C206BDA7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872" y="2233615"/>
            <a:ext cx="5292592" cy="374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1193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6BF9C51F-9BD9-4FF5-9461-2B40A9078C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Progress Report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71573878-E5BA-4D45-87B8-46324475DA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Experimental Result – Manga109 </a:t>
            </a:r>
          </a:p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5AABE27-F2D9-48C2-8571-CF30E4EB4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33</a:t>
            </a:fld>
            <a:endParaRPr lang="zh-TW" altLang="en-US"/>
          </a:p>
        </p:txBody>
      </p:sp>
      <p:pic>
        <p:nvPicPr>
          <p:cNvPr id="7" name="圖片 6" descr="一張含有 文字, 書 的圖片&#10;&#10;自動產生的描述">
            <a:extLst>
              <a:ext uri="{FF2B5EF4-FFF2-40B4-BE49-F238E27FC236}">
                <a16:creationId xmlns:a16="http://schemas.microsoft.com/office/drawing/2014/main" id="{C8820109-2A60-475A-A777-61AACFF304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7280" y="2223065"/>
            <a:ext cx="4998720" cy="3535975"/>
          </a:xfrm>
          <a:prstGeom prst="rect">
            <a:avLst/>
          </a:prstGeom>
        </p:spPr>
      </p:pic>
      <p:pic>
        <p:nvPicPr>
          <p:cNvPr id="10" name="圖片 9" descr="一張含有 文字, 相片, 覆蓋, 許多 的圖片&#10;&#10;自動產生的描述">
            <a:extLst>
              <a:ext uri="{FF2B5EF4-FFF2-40B4-BE49-F238E27FC236}">
                <a16:creationId xmlns:a16="http://schemas.microsoft.com/office/drawing/2014/main" id="{2BD1C2A9-9578-4C34-81BB-E21D277EB3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0" y="2223065"/>
            <a:ext cx="5152293" cy="36446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97257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en-US" altLang="zh-TW" b="1" dirty="0"/>
              <a:t>END</a:t>
            </a:r>
            <a:endParaRPr lang="zh-TW" altLang="en-US" b="1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5287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16441C-3855-4D16-918F-48B261D0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GA-DAN</a:t>
            </a:r>
            <a:endParaRPr lang="zh-TW" altLang="en-US" dirty="0"/>
          </a:p>
        </p:txBody>
      </p:sp>
      <p:sp>
        <p:nvSpPr>
          <p:cNvPr id="3" name="內容版面配置區 2">
            <a:extLst>
              <a:ext uri="{FF2B5EF4-FFF2-40B4-BE49-F238E27FC236}">
                <a16:creationId xmlns:a16="http://schemas.microsoft.com/office/drawing/2014/main" id="{FD8CE0E8-4CB3-45C4-9C56-833F1179D0F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End-to-end network </a:t>
            </a:r>
            <a:r>
              <a:rPr lang="en-US" altLang="zh-TW" dirty="0"/>
              <a:t>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Learns and models domain shifts in appearance and geometry spaces </a:t>
            </a:r>
            <a:r>
              <a:rPr lang="en-US" altLang="zh-TW" dirty="0">
                <a:solidFill>
                  <a:srgbClr val="FF0000"/>
                </a:solidFill>
              </a:rPr>
              <a:t>simultaneously</a:t>
            </a:r>
            <a:r>
              <a:rPr lang="en-US" altLang="zh-TW" dirty="0"/>
              <a:t>.</a:t>
            </a:r>
          </a:p>
          <a:p>
            <a:pPr lvl="1"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Multi-modal spatial learning structure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Learns multiple spatial transformations and converts a source-domain image into multiple target-domain images realistically.</a:t>
            </a:r>
          </a:p>
          <a:p>
            <a:pPr lvl="1">
              <a:buFont typeface="Wingdings" panose="05000000000000000000" pitchFamily="2" charset="2"/>
              <a:buChar char="l"/>
            </a:pPr>
            <a:endParaRPr lang="en-US" altLang="zh-TW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b="1" dirty="0"/>
              <a:t>Disentangled cycle-consistency loss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dirty="0"/>
              <a:t>Guides the GA-DAN learning towards optimal transfer concurrently in both geometry and appearance spaces.</a:t>
            </a:r>
          </a:p>
        </p:txBody>
      </p:sp>
      <p:pic>
        <p:nvPicPr>
          <p:cNvPr id="5" name="圖片 4">
            <a:extLst>
              <a:ext uri="{FF2B5EF4-FFF2-40B4-BE49-F238E27FC236}">
                <a16:creationId xmlns:a16="http://schemas.microsoft.com/office/drawing/2014/main" id="{DB8D584D-DF69-434B-8743-7EE0555F7E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37321" y="111194"/>
            <a:ext cx="3947710" cy="1801573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C1A62C15-DDB2-4723-B69A-F540C755A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92939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BF16441C-3855-4D16-918F-48B261D064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GA-DAN</a:t>
            </a:r>
            <a:endParaRPr lang="zh-TW" altLang="en-US" dirty="0"/>
          </a:p>
        </p:txBody>
      </p:sp>
      <p:pic>
        <p:nvPicPr>
          <p:cNvPr id="10" name="圖片 9">
            <a:extLst>
              <a:ext uri="{FF2B5EF4-FFF2-40B4-BE49-F238E27FC236}">
                <a16:creationId xmlns:a16="http://schemas.microsoft.com/office/drawing/2014/main" id="{21964297-1513-4330-A69A-F371B2479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9023" y="2164702"/>
            <a:ext cx="8053953" cy="3730661"/>
          </a:xfrm>
          <a:prstGeom prst="rect">
            <a:avLst/>
          </a:prstGeom>
        </p:spPr>
      </p:pic>
      <p:pic>
        <p:nvPicPr>
          <p:cNvPr id="12" name="圖片 11">
            <a:extLst>
              <a:ext uri="{FF2B5EF4-FFF2-40B4-BE49-F238E27FC236}">
                <a16:creationId xmlns:a16="http://schemas.microsoft.com/office/drawing/2014/main" id="{641FDCE4-A181-4075-AA78-38DC1649A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9696" y="822319"/>
            <a:ext cx="8001000" cy="752475"/>
          </a:xfrm>
          <a:prstGeom prst="rect">
            <a:avLst/>
          </a:prstGeom>
        </p:spPr>
      </p:pic>
      <p:sp>
        <p:nvSpPr>
          <p:cNvPr id="14" name="文字方塊 13">
            <a:extLst>
              <a:ext uri="{FF2B5EF4-FFF2-40B4-BE49-F238E27FC236}">
                <a16:creationId xmlns:a16="http://schemas.microsoft.com/office/drawing/2014/main" id="{20EB54F7-31FA-4FCD-846F-1286E6804D7F}"/>
              </a:ext>
            </a:extLst>
          </p:cNvPr>
          <p:cNvSpPr txBox="1"/>
          <p:nvPr/>
        </p:nvSpPr>
        <p:spPr>
          <a:xfrm>
            <a:off x="590751" y="2164702"/>
            <a:ext cx="1206253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rgbClr val="00B0F0"/>
                </a:solidFill>
              </a:rPr>
              <a:t>Feature shift in </a:t>
            </a:r>
          </a:p>
          <a:p>
            <a:r>
              <a:rPr lang="en-US" altLang="zh-TW" sz="1200" b="1" dirty="0">
                <a:solidFill>
                  <a:srgbClr val="00B0F0"/>
                </a:solidFill>
              </a:rPr>
              <a:t>geometry space</a:t>
            </a:r>
            <a:endParaRPr lang="zh-TW" altLang="en-US" sz="1200" b="1" dirty="0">
              <a:solidFill>
                <a:srgbClr val="00B0F0"/>
              </a:solidFill>
            </a:endParaRPr>
          </a:p>
        </p:txBody>
      </p:sp>
      <p:cxnSp>
        <p:nvCxnSpPr>
          <p:cNvPr id="18" name="直線單箭頭接點 17">
            <a:extLst>
              <a:ext uri="{FF2B5EF4-FFF2-40B4-BE49-F238E27FC236}">
                <a16:creationId xmlns:a16="http://schemas.microsoft.com/office/drawing/2014/main" id="{18F2F58E-FD32-4B04-A4AB-BCFBF1A0B215}"/>
              </a:ext>
            </a:extLst>
          </p:cNvPr>
          <p:cNvCxnSpPr>
            <a:cxnSpLocks/>
            <a:endCxn id="14" idx="3"/>
          </p:cNvCxnSpPr>
          <p:nvPr/>
        </p:nvCxnSpPr>
        <p:spPr>
          <a:xfrm flipH="1" flipV="1">
            <a:off x="1797004" y="2395535"/>
            <a:ext cx="1912692" cy="393940"/>
          </a:xfrm>
          <a:prstGeom prst="straightConnector1">
            <a:avLst/>
          </a:prstGeom>
          <a:ln>
            <a:solidFill>
              <a:srgbClr val="00B0F0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字方塊 23">
            <a:extLst>
              <a:ext uri="{FF2B5EF4-FFF2-40B4-BE49-F238E27FC236}">
                <a16:creationId xmlns:a16="http://schemas.microsoft.com/office/drawing/2014/main" id="{4CC8E4BF-2D7B-4A12-97DA-9A41DEEB72C4}"/>
              </a:ext>
            </a:extLst>
          </p:cNvPr>
          <p:cNvSpPr txBox="1"/>
          <p:nvPr/>
        </p:nvSpPr>
        <p:spPr>
          <a:xfrm>
            <a:off x="10122976" y="1949910"/>
            <a:ext cx="1663556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rgbClr val="92D050"/>
                </a:solidFill>
              </a:rPr>
              <a:t>1. Complete the blank</a:t>
            </a:r>
          </a:p>
          <a:p>
            <a:r>
              <a:rPr lang="en-US" altLang="zh-TW" sz="1200" b="1" dirty="0">
                <a:solidFill>
                  <a:srgbClr val="92D050"/>
                </a:solidFill>
              </a:rPr>
              <a:t>2. Feature shift in </a:t>
            </a:r>
          </a:p>
          <a:p>
            <a:r>
              <a:rPr lang="en-US" altLang="zh-TW" sz="1200" b="1" dirty="0">
                <a:solidFill>
                  <a:srgbClr val="92D050"/>
                </a:solidFill>
              </a:rPr>
              <a:t>appearance space</a:t>
            </a:r>
          </a:p>
        </p:txBody>
      </p:sp>
      <p:cxnSp>
        <p:nvCxnSpPr>
          <p:cNvPr id="26" name="直線單箭頭接點 25">
            <a:extLst>
              <a:ext uri="{FF2B5EF4-FFF2-40B4-BE49-F238E27FC236}">
                <a16:creationId xmlns:a16="http://schemas.microsoft.com/office/drawing/2014/main" id="{943C3848-AD51-4EA6-9F39-EC92B2F34783}"/>
              </a:ext>
            </a:extLst>
          </p:cNvPr>
          <p:cNvCxnSpPr>
            <a:cxnSpLocks/>
            <a:endCxn id="24" idx="1"/>
          </p:cNvCxnSpPr>
          <p:nvPr/>
        </p:nvCxnSpPr>
        <p:spPr>
          <a:xfrm flipV="1">
            <a:off x="8347046" y="2273076"/>
            <a:ext cx="1775930" cy="698285"/>
          </a:xfrm>
          <a:prstGeom prst="straightConnector1">
            <a:avLst/>
          </a:prstGeom>
          <a:ln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7106373A-5D19-4340-A683-C28488A52CA2}"/>
              </a:ext>
            </a:extLst>
          </p:cNvPr>
          <p:cNvSpPr txBox="1"/>
          <p:nvPr/>
        </p:nvSpPr>
        <p:spPr>
          <a:xfrm>
            <a:off x="10047140" y="3800095"/>
            <a:ext cx="1663556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rgbClr val="FFC000"/>
                </a:solidFill>
              </a:rPr>
              <a:t>Discriminate </a:t>
            </a:r>
          </a:p>
          <a:p>
            <a:r>
              <a:rPr lang="en-US" altLang="zh-TW" sz="1200" b="1" dirty="0">
                <a:solidFill>
                  <a:srgbClr val="FFC000"/>
                </a:solidFill>
              </a:rPr>
              <a:t>‘fake’ and ‘real’ image</a:t>
            </a:r>
            <a:endParaRPr lang="zh-TW" altLang="en-US" sz="1200" b="1" dirty="0">
              <a:solidFill>
                <a:srgbClr val="FFC000"/>
              </a:solidFill>
            </a:endParaRPr>
          </a:p>
        </p:txBody>
      </p:sp>
      <p:cxnSp>
        <p:nvCxnSpPr>
          <p:cNvPr id="32" name="直線單箭頭接點 31">
            <a:extLst>
              <a:ext uri="{FF2B5EF4-FFF2-40B4-BE49-F238E27FC236}">
                <a16:creationId xmlns:a16="http://schemas.microsoft.com/office/drawing/2014/main" id="{952B4722-2BBB-4B08-9AF6-494932A95BF6}"/>
              </a:ext>
            </a:extLst>
          </p:cNvPr>
          <p:cNvCxnSpPr>
            <a:endCxn id="30" idx="1"/>
          </p:cNvCxnSpPr>
          <p:nvPr/>
        </p:nvCxnSpPr>
        <p:spPr>
          <a:xfrm>
            <a:off x="9580228" y="4030032"/>
            <a:ext cx="466912" cy="896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文字方塊 32">
            <a:extLst>
              <a:ext uri="{FF2B5EF4-FFF2-40B4-BE49-F238E27FC236}">
                <a16:creationId xmlns:a16="http://schemas.microsoft.com/office/drawing/2014/main" id="{58159B76-9C8C-44AD-B983-C636BBC26F68}"/>
              </a:ext>
            </a:extLst>
          </p:cNvPr>
          <p:cNvSpPr txBox="1"/>
          <p:nvPr/>
        </p:nvSpPr>
        <p:spPr>
          <a:xfrm>
            <a:off x="6994946" y="3551602"/>
            <a:ext cx="1192709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TW" sz="1200" b="1" dirty="0">
                <a:solidFill>
                  <a:srgbClr val="FFC000"/>
                </a:solidFill>
              </a:rPr>
              <a:t>Discriminate </a:t>
            </a:r>
          </a:p>
          <a:p>
            <a:r>
              <a:rPr lang="en-US" altLang="zh-TW" sz="1200" b="1" dirty="0">
                <a:solidFill>
                  <a:srgbClr val="FFC000"/>
                </a:solidFill>
              </a:rPr>
              <a:t>‘fake’ and ‘real’  transformation</a:t>
            </a:r>
            <a:endParaRPr lang="zh-TW" altLang="en-US" sz="1200" b="1" dirty="0">
              <a:solidFill>
                <a:srgbClr val="FFC000"/>
              </a:solidFill>
            </a:endParaRPr>
          </a:p>
        </p:txBody>
      </p:sp>
      <p:cxnSp>
        <p:nvCxnSpPr>
          <p:cNvPr id="34" name="直線單箭頭接點 33">
            <a:extLst>
              <a:ext uri="{FF2B5EF4-FFF2-40B4-BE49-F238E27FC236}">
                <a16:creationId xmlns:a16="http://schemas.microsoft.com/office/drawing/2014/main" id="{24C63F42-6F48-4875-A16B-9E8116F0C953}"/>
              </a:ext>
            </a:extLst>
          </p:cNvPr>
          <p:cNvCxnSpPr>
            <a:cxnSpLocks/>
            <a:endCxn id="33" idx="1"/>
          </p:cNvCxnSpPr>
          <p:nvPr/>
        </p:nvCxnSpPr>
        <p:spPr>
          <a:xfrm flipV="1">
            <a:off x="6308521" y="3874768"/>
            <a:ext cx="686425" cy="93225"/>
          </a:xfrm>
          <a:prstGeom prst="straightConnector1">
            <a:avLst/>
          </a:prstGeom>
          <a:ln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字方塊 36">
            <a:extLst>
              <a:ext uri="{FF2B5EF4-FFF2-40B4-BE49-F238E27FC236}">
                <a16:creationId xmlns:a16="http://schemas.microsoft.com/office/drawing/2014/main" id="{542B1920-4430-4454-BF3A-F4D9FCC87D88}"/>
              </a:ext>
            </a:extLst>
          </p:cNvPr>
          <p:cNvSpPr txBox="1"/>
          <p:nvPr/>
        </p:nvSpPr>
        <p:spPr>
          <a:xfrm>
            <a:off x="3600666" y="1949910"/>
            <a:ext cx="1663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B0F0"/>
                </a:solidFill>
              </a:rPr>
              <a:t>Spatial module</a:t>
            </a:r>
            <a:endParaRPr lang="zh-TW" altLang="en-US" sz="1600" b="1" dirty="0">
              <a:solidFill>
                <a:srgbClr val="00B0F0"/>
              </a:solidFill>
            </a:endParaRPr>
          </a:p>
        </p:txBody>
      </p:sp>
      <p:sp>
        <p:nvSpPr>
          <p:cNvPr id="40" name="文字方塊 39">
            <a:extLst>
              <a:ext uri="{FF2B5EF4-FFF2-40B4-BE49-F238E27FC236}">
                <a16:creationId xmlns:a16="http://schemas.microsoft.com/office/drawing/2014/main" id="{702A94DC-582D-400A-90FD-49CF20084F02}"/>
              </a:ext>
            </a:extLst>
          </p:cNvPr>
          <p:cNvSpPr txBox="1"/>
          <p:nvPr/>
        </p:nvSpPr>
        <p:spPr>
          <a:xfrm>
            <a:off x="7301608" y="1928142"/>
            <a:ext cx="1663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92D050"/>
                </a:solidFill>
              </a:rPr>
              <a:t>Generator</a:t>
            </a:r>
            <a:endParaRPr lang="zh-TW" altLang="en-US" sz="1600" b="1" dirty="0">
              <a:solidFill>
                <a:srgbClr val="92D050"/>
              </a:solidFill>
            </a:endParaRPr>
          </a:p>
        </p:txBody>
      </p:sp>
      <p:sp>
        <p:nvSpPr>
          <p:cNvPr id="41" name="文字方塊 40">
            <a:extLst>
              <a:ext uri="{FF2B5EF4-FFF2-40B4-BE49-F238E27FC236}">
                <a16:creationId xmlns:a16="http://schemas.microsoft.com/office/drawing/2014/main" id="{6EDDC0FF-D47F-4ABF-BD15-433F73B2D134}"/>
              </a:ext>
            </a:extLst>
          </p:cNvPr>
          <p:cNvSpPr txBox="1"/>
          <p:nvPr/>
        </p:nvSpPr>
        <p:spPr>
          <a:xfrm>
            <a:off x="1313082" y="3886643"/>
            <a:ext cx="166355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FFC000"/>
                </a:solidFill>
              </a:rPr>
              <a:t>Discriminator</a:t>
            </a:r>
            <a:endParaRPr lang="zh-TW" altLang="en-US" sz="1600" b="1" dirty="0">
              <a:solidFill>
                <a:srgbClr val="FFC000"/>
              </a:solidFill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C8520DD7-9E56-4F73-B700-A0C88AC8EB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5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793262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8A19FB6D-7713-4F17-81F1-C32B7DD91F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GA-DAN</a:t>
            </a:r>
            <a:endParaRPr lang="zh-TW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D9B68E57-EE6A-4994-8C17-3FBDB0CA3F36}"/>
              </a:ext>
            </a:extLst>
          </p:cNvPr>
          <p:cNvSpPr/>
          <p:nvPr/>
        </p:nvSpPr>
        <p:spPr>
          <a:xfrm>
            <a:off x="1097280" y="4303156"/>
            <a:ext cx="1067586" cy="553673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TW" b="1" dirty="0">
                <a:solidFill>
                  <a:schemeClr val="tx1"/>
                </a:solidFill>
              </a:rPr>
              <a:t>GA-DAN</a:t>
            </a:r>
            <a:endParaRPr lang="zh-TW" altLang="en-US" b="1" dirty="0">
              <a:solidFill>
                <a:schemeClr val="tx1"/>
              </a:solidFill>
            </a:endParaRPr>
          </a:p>
        </p:txBody>
      </p:sp>
      <p:sp>
        <p:nvSpPr>
          <p:cNvPr id="5" name="箭號: 向右 4">
            <a:extLst>
              <a:ext uri="{FF2B5EF4-FFF2-40B4-BE49-F238E27FC236}">
                <a16:creationId xmlns:a16="http://schemas.microsoft.com/office/drawing/2014/main" id="{7BD055C2-C599-4D47-AD91-C93F9AE0557B}"/>
              </a:ext>
            </a:extLst>
          </p:cNvPr>
          <p:cNvSpPr/>
          <p:nvPr/>
        </p:nvSpPr>
        <p:spPr>
          <a:xfrm>
            <a:off x="2483034" y="4388094"/>
            <a:ext cx="491458" cy="38379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5B4C404-4905-4143-99FF-71DC6C67A639}"/>
                  </a:ext>
                </a:extLst>
              </p:cNvPr>
              <p:cNvSpPr/>
              <p:nvPr/>
            </p:nvSpPr>
            <p:spPr>
              <a:xfrm>
                <a:off x="3204593" y="4303156"/>
                <a:ext cx="2088859" cy="553673"/>
              </a:xfrm>
              <a:prstGeom prst="rect">
                <a:avLst/>
              </a:prstGeom>
              <a:solidFill>
                <a:srgbClr val="92D05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Generator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𝑮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altLang="zh-TW" b="1" i="1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X</m:t>
                        </m:r>
                      </m:sub>
                    </m:sSub>
                  </m:oMath>
                </a14:m>
                <a:r>
                  <a:rPr lang="en-US" altLang="zh-TW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)</a:t>
                </a:r>
                <a:endParaRPr lang="zh-TW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C5B4C404-4905-4143-99FF-71DC6C67A6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593" y="4303156"/>
                <a:ext cx="2088859" cy="553673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EF1C0E5A-DBD0-49AF-8032-1441F0CCCABD}"/>
                  </a:ext>
                </a:extLst>
              </p:cNvPr>
              <p:cNvSpPr/>
              <p:nvPr/>
            </p:nvSpPr>
            <p:spPr>
              <a:xfrm>
                <a:off x="3204594" y="3180500"/>
                <a:ext cx="2088859" cy="553673"/>
              </a:xfrm>
              <a:prstGeom prst="rect">
                <a:avLst/>
              </a:prstGeom>
              <a:solidFill>
                <a:srgbClr val="00B0F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b="1" dirty="0">
                    <a:solidFill>
                      <a:schemeClr val="tx1"/>
                    </a:solidFill>
                  </a:rPr>
                  <a:t>Spatial Module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𝑺</m:t>
                        </m:r>
                      </m:e>
                      <m:sub>
                        <m:r>
                          <a:rPr lang="en-US" altLang="zh-TW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𝑿</m:t>
                        </m:r>
                      </m:sub>
                    </m:sSub>
                  </m:oMath>
                </a14:m>
                <a:r>
                  <a:rPr lang="en-US" altLang="zh-TW" b="1" dirty="0">
                    <a:solidFill>
                      <a:schemeClr val="tx1"/>
                    </a:solidFill>
                  </a:rPr>
                  <a:t>)</a:t>
                </a:r>
                <a:endParaRPr lang="zh-TW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EF1C0E5A-DBD0-49AF-8032-1441F0CCCA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594" y="3180500"/>
                <a:ext cx="2088859" cy="553673"/>
              </a:xfrm>
              <a:prstGeom prst="rect">
                <a:avLst/>
              </a:prstGeom>
              <a:blipFill>
                <a:blip r:embed="rId3"/>
                <a:stretch>
                  <a:fillRect l="-2035" r="-1744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4A642781-E63C-48E8-9768-AADA89E98075}"/>
                  </a:ext>
                </a:extLst>
              </p:cNvPr>
              <p:cNvSpPr/>
              <p:nvPr/>
            </p:nvSpPr>
            <p:spPr>
              <a:xfrm>
                <a:off x="3204593" y="5419913"/>
                <a:ext cx="2088859" cy="553673"/>
              </a:xfrm>
              <a:prstGeom prst="rect">
                <a:avLst/>
              </a:prstGeom>
              <a:solidFill>
                <a:srgbClr val="FFC000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TW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Discriminator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𝑫</m:t>
                        </m:r>
                      </m:e>
                      <m:sub>
                        <m:r>
                          <a:rPr lang="en-US" altLang="zh-TW" b="1" i="1" smtClean="0">
                            <a:solidFill>
                              <a:schemeClr val="tx1">
                                <a:lumMod val="95000"/>
                                <a:lumOff val="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𝒀</m:t>
                        </m:r>
                      </m:sub>
                    </m:sSub>
                  </m:oMath>
                </a14:m>
                <a:r>
                  <a:rPr lang="en-US" altLang="zh-TW" b="1" dirty="0">
                    <a:solidFill>
                      <a:schemeClr val="tx1"/>
                    </a:solidFill>
                  </a:rPr>
                  <a:t>)</a:t>
                </a:r>
                <a:endParaRPr lang="zh-TW" alt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4A642781-E63C-48E8-9768-AADA89E9807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4593" y="5419913"/>
                <a:ext cx="2088859" cy="553673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箭號: 向右 14">
            <a:extLst>
              <a:ext uri="{FF2B5EF4-FFF2-40B4-BE49-F238E27FC236}">
                <a16:creationId xmlns:a16="http://schemas.microsoft.com/office/drawing/2014/main" id="{92C56690-0840-483C-BDA1-4079125ACEF8}"/>
              </a:ext>
            </a:extLst>
          </p:cNvPr>
          <p:cNvSpPr/>
          <p:nvPr/>
        </p:nvSpPr>
        <p:spPr>
          <a:xfrm>
            <a:off x="5600940" y="3347574"/>
            <a:ext cx="491458" cy="383796"/>
          </a:xfrm>
          <a:prstGeom prst="rightArrow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16" name="箭號: 向右 15">
            <a:extLst>
              <a:ext uri="{FF2B5EF4-FFF2-40B4-BE49-F238E27FC236}">
                <a16:creationId xmlns:a16="http://schemas.microsoft.com/office/drawing/2014/main" id="{308843D2-8A79-4A7D-9354-91589A0C9D11}"/>
              </a:ext>
            </a:extLst>
          </p:cNvPr>
          <p:cNvSpPr/>
          <p:nvPr/>
        </p:nvSpPr>
        <p:spPr>
          <a:xfrm>
            <a:off x="5600940" y="5593672"/>
            <a:ext cx="491458" cy="383796"/>
          </a:xfrm>
          <a:prstGeom prst="right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 dirty="0"/>
          </a:p>
        </p:txBody>
      </p:sp>
      <p:sp>
        <p:nvSpPr>
          <p:cNvPr id="19" name="箭號: 向右 18">
            <a:extLst>
              <a:ext uri="{FF2B5EF4-FFF2-40B4-BE49-F238E27FC236}">
                <a16:creationId xmlns:a16="http://schemas.microsoft.com/office/drawing/2014/main" id="{267E7CD0-986C-4861-A62F-0BCEFDD89AF2}"/>
              </a:ext>
            </a:extLst>
          </p:cNvPr>
          <p:cNvSpPr/>
          <p:nvPr/>
        </p:nvSpPr>
        <p:spPr>
          <a:xfrm>
            <a:off x="5600940" y="4468210"/>
            <a:ext cx="491458" cy="383796"/>
          </a:xfrm>
          <a:prstGeom prst="rightArrow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  <p:sp>
        <p:nvSpPr>
          <p:cNvPr id="26" name="內容版面配置區 2">
            <a:extLst>
              <a:ext uri="{FF2B5EF4-FFF2-40B4-BE49-F238E27FC236}">
                <a16:creationId xmlns:a16="http://schemas.microsoft.com/office/drawing/2014/main" id="{4087CBFF-6CE6-4EB7-8C42-23E03E409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7280" y="1845734"/>
            <a:ext cx="10058400" cy="4023360"/>
          </a:xfrm>
        </p:spPr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The overall network is designed in a cycle structure, where the mappings between the source domain </a:t>
            </a:r>
            <a:r>
              <a:rPr lang="en-US" altLang="zh-TW" sz="1800" i="1" dirty="0">
                <a:latin typeface="Cambria Math" panose="02040503050406030204" pitchFamily="18" charset="0"/>
              </a:rPr>
              <a:t>X</a:t>
            </a:r>
            <a:r>
              <a:rPr lang="en-US" altLang="zh-TW" dirty="0"/>
              <a:t> and the target domain </a:t>
            </a:r>
            <a:r>
              <a:rPr lang="en-US" altLang="zh-TW" sz="1800" i="1" dirty="0">
                <a:latin typeface="Cambria Math" panose="02040503050406030204" pitchFamily="18" charset="0"/>
              </a:rPr>
              <a:t>Y</a:t>
            </a:r>
            <a:r>
              <a:rPr lang="en-US" altLang="zh-TW" dirty="0"/>
              <a:t> are learned by two sub-modules,  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sz="1600" i="1" dirty="0">
                <a:latin typeface="Cambria Math" panose="02040503050406030204" pitchFamily="18" charset="0"/>
              </a:rPr>
              <a:t>X</a:t>
            </a:r>
            <a:r>
              <a:rPr lang="en-US" altLang="zh-TW" sz="1600" dirty="0"/>
              <a:t> → </a:t>
            </a:r>
            <a:r>
              <a:rPr lang="en-US" altLang="zh-TW" sz="1600" i="1" dirty="0">
                <a:latin typeface="Cambria Math" panose="02040503050406030204" pitchFamily="18" charset="0"/>
              </a:rPr>
              <a:t>Adapted X</a:t>
            </a:r>
            <a:r>
              <a:rPr lang="en-US" altLang="zh-TW" sz="1600" dirty="0"/>
              <a:t> (</a:t>
            </a:r>
            <a:r>
              <a:rPr lang="en-US" altLang="zh-TW" sz="1600" i="1" dirty="0">
                <a:latin typeface="Cambria Math" panose="02040503050406030204" pitchFamily="18" charset="0"/>
              </a:rPr>
              <a:t>X → Y </a:t>
            </a:r>
            <a:r>
              <a:rPr lang="en-US" altLang="zh-TW" sz="1600" dirty="0"/>
              <a:t> )</a:t>
            </a:r>
          </a:p>
          <a:p>
            <a:pPr lvl="1">
              <a:buFont typeface="Wingdings" panose="05000000000000000000" pitchFamily="2" charset="2"/>
              <a:buChar char="l"/>
            </a:pPr>
            <a:r>
              <a:rPr lang="en-US" altLang="zh-TW" sz="1600" i="1" dirty="0">
                <a:latin typeface="Cambria Math" panose="02040503050406030204" pitchFamily="18" charset="0"/>
              </a:rPr>
              <a:t>Y </a:t>
            </a:r>
            <a:r>
              <a:rPr lang="en-US" altLang="zh-TW" sz="1600" dirty="0"/>
              <a:t>→ </a:t>
            </a:r>
            <a:r>
              <a:rPr lang="en-US" altLang="zh-TW" sz="1600" i="1" dirty="0">
                <a:latin typeface="Cambria Math" panose="02040503050406030204" pitchFamily="18" charset="0"/>
              </a:rPr>
              <a:t>Adapted Y</a:t>
            </a:r>
            <a:r>
              <a:rPr lang="en-US" altLang="zh-TW" sz="1600" dirty="0"/>
              <a:t> (</a:t>
            </a:r>
            <a:r>
              <a:rPr lang="en-US" altLang="zh-TW" sz="1600" i="1" dirty="0">
                <a:latin typeface="Cambria Math" panose="02040503050406030204" pitchFamily="18" charset="0"/>
              </a:rPr>
              <a:t>Y → X </a:t>
            </a:r>
            <a:r>
              <a:rPr lang="en-US" altLang="zh-TW" sz="1600" dirty="0"/>
              <a:t>) </a:t>
            </a:r>
            <a:endParaRPr lang="zh-TW" altLang="en-US" sz="1600" dirty="0"/>
          </a:p>
        </p:txBody>
      </p:sp>
      <p:sp>
        <p:nvSpPr>
          <p:cNvPr id="29" name="文字方塊 28">
            <a:extLst>
              <a:ext uri="{FF2B5EF4-FFF2-40B4-BE49-F238E27FC236}">
                <a16:creationId xmlns:a16="http://schemas.microsoft.com/office/drawing/2014/main" id="{54E80D56-7D3D-47A5-B4DA-3C2C89AC8037}"/>
              </a:ext>
            </a:extLst>
          </p:cNvPr>
          <p:cNvSpPr txBox="1"/>
          <p:nvPr/>
        </p:nvSpPr>
        <p:spPr>
          <a:xfrm>
            <a:off x="6226745" y="3180500"/>
            <a:ext cx="47945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B0F0"/>
                </a:solidFill>
              </a:rPr>
              <a:t>Transforms images in </a:t>
            </a:r>
            <a:r>
              <a:rPr lang="en-US" altLang="zh-TW" sz="1600" b="1" i="1" dirty="0">
                <a:solidFill>
                  <a:srgbClr val="00B0F0"/>
                </a:solidFill>
                <a:latin typeface="Cambria Math" panose="02040503050406030204" pitchFamily="18" charset="0"/>
              </a:rPr>
              <a:t>X </a:t>
            </a:r>
            <a:r>
              <a:rPr lang="en-US" altLang="zh-TW" sz="1400" b="1" dirty="0">
                <a:solidFill>
                  <a:srgbClr val="00B0F0"/>
                </a:solidFill>
              </a:rPr>
              <a:t> </a:t>
            </a:r>
            <a:r>
              <a:rPr lang="en-US" altLang="zh-TW" sz="1600" b="1" dirty="0">
                <a:solidFill>
                  <a:srgbClr val="00B0F0"/>
                </a:solidFill>
              </a:rPr>
              <a:t>to new images in</a:t>
            </a:r>
            <a:r>
              <a:rPr lang="zh-TW" altLang="en-US" sz="1600" b="1" dirty="0">
                <a:solidFill>
                  <a:srgbClr val="00B0F0"/>
                </a:solidFill>
              </a:rPr>
              <a:t> </a:t>
            </a:r>
            <a:endParaRPr lang="en-US" altLang="zh-TW" sz="1600" b="1" dirty="0">
              <a:solidFill>
                <a:srgbClr val="00B0F0"/>
              </a:solidFill>
            </a:endParaRPr>
          </a:p>
          <a:p>
            <a:r>
              <a:rPr lang="en-US" altLang="zh-TW" sz="1600" b="1" i="1" dirty="0">
                <a:solidFill>
                  <a:srgbClr val="00B0F0"/>
                </a:solidFill>
                <a:latin typeface="Cambria Math" panose="02040503050406030204" pitchFamily="18" charset="0"/>
              </a:rPr>
              <a:t>Transformed X</a:t>
            </a:r>
            <a:r>
              <a:rPr lang="zh-TW" altLang="en-US" sz="1600" b="1" i="1" dirty="0">
                <a:solidFill>
                  <a:srgbClr val="00B0F0"/>
                </a:solidFill>
              </a:rPr>
              <a:t>  </a:t>
            </a:r>
            <a:r>
              <a:rPr lang="en-US" altLang="zh-TW" sz="1600" b="1" dirty="0">
                <a:solidFill>
                  <a:srgbClr val="00B0F0"/>
                </a:solidFill>
              </a:rPr>
              <a:t>that has similar spatial styles as </a:t>
            </a:r>
            <a:r>
              <a:rPr lang="en-US" altLang="zh-TW" sz="1600" b="1" i="1" dirty="0">
                <a:solidFill>
                  <a:srgbClr val="00B0F0"/>
                </a:solidFill>
                <a:latin typeface="Cambria Math" panose="02040503050406030204" pitchFamily="18" charset="0"/>
              </a:rPr>
              <a:t>Y</a:t>
            </a:r>
            <a:r>
              <a:rPr lang="en-US" altLang="zh-TW" sz="1600" b="1" dirty="0">
                <a:solidFill>
                  <a:srgbClr val="00B0F0"/>
                </a:solidFill>
              </a:rPr>
              <a:t> .</a:t>
            </a:r>
            <a:endParaRPr lang="zh-TW" altLang="en-US" sz="1600" b="1" dirty="0">
              <a:solidFill>
                <a:srgbClr val="00B0F0"/>
              </a:solidFill>
            </a:endParaRPr>
          </a:p>
        </p:txBody>
      </p:sp>
      <p:sp>
        <p:nvSpPr>
          <p:cNvPr id="30" name="文字方塊 29">
            <a:extLst>
              <a:ext uri="{FF2B5EF4-FFF2-40B4-BE49-F238E27FC236}">
                <a16:creationId xmlns:a16="http://schemas.microsoft.com/office/drawing/2014/main" id="{797B8749-BA9B-4312-B438-D140EADA66E2}"/>
              </a:ext>
            </a:extLst>
          </p:cNvPr>
          <p:cNvSpPr txBox="1"/>
          <p:nvPr/>
        </p:nvSpPr>
        <p:spPr>
          <a:xfrm>
            <a:off x="6226745" y="4121499"/>
            <a:ext cx="479458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00B050"/>
                </a:solidFill>
              </a:rPr>
              <a:t>1. Completes the blank as introduced by the spatial transformation.</a:t>
            </a:r>
          </a:p>
          <a:p>
            <a:r>
              <a:rPr lang="en-US" altLang="zh-TW" sz="1600" b="1" dirty="0">
                <a:solidFill>
                  <a:srgbClr val="00B050"/>
                </a:solidFill>
              </a:rPr>
              <a:t>2. Translates the completed images to new images in </a:t>
            </a:r>
            <a:r>
              <a:rPr lang="en-US" altLang="zh-TW" sz="1600" b="1" i="1" dirty="0">
                <a:solidFill>
                  <a:srgbClr val="00B050"/>
                </a:solidFill>
                <a:latin typeface="Cambria Math" panose="02040503050406030204" pitchFamily="18" charset="0"/>
              </a:rPr>
              <a:t>Adapted X</a:t>
            </a:r>
            <a:r>
              <a:rPr lang="en-US" altLang="zh-TW" sz="1600" b="1" i="1" dirty="0">
                <a:solidFill>
                  <a:srgbClr val="00B050"/>
                </a:solidFill>
              </a:rPr>
              <a:t> </a:t>
            </a:r>
            <a:r>
              <a:rPr lang="en-US" altLang="zh-TW" sz="1600" b="1" dirty="0">
                <a:solidFill>
                  <a:srgbClr val="00B050"/>
                </a:solidFill>
              </a:rPr>
              <a:t>that has similar appearance as </a:t>
            </a:r>
            <a:r>
              <a:rPr lang="en-US" altLang="zh-TW" sz="1600" b="1" i="1" dirty="0">
                <a:solidFill>
                  <a:srgbClr val="00B050"/>
                </a:solidFill>
                <a:latin typeface="Cambria Math" panose="02040503050406030204" pitchFamily="18" charset="0"/>
              </a:rPr>
              <a:t>Y</a:t>
            </a:r>
            <a:r>
              <a:rPr lang="en-US" altLang="zh-TW" sz="1600" b="1" dirty="0">
                <a:solidFill>
                  <a:srgbClr val="00B050"/>
                </a:solidFill>
              </a:rPr>
              <a:t> . </a:t>
            </a:r>
            <a:endParaRPr lang="zh-TW" altLang="en-US" sz="1600" b="1" dirty="0">
              <a:solidFill>
                <a:srgbClr val="00B050"/>
              </a:solidFill>
            </a:endParaRP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C6BF9198-D7DF-4DA1-9BCB-0EE8825D49DB}"/>
              </a:ext>
            </a:extLst>
          </p:cNvPr>
          <p:cNvSpPr txBox="1"/>
          <p:nvPr/>
        </p:nvSpPr>
        <p:spPr>
          <a:xfrm>
            <a:off x="6226745" y="5596854"/>
            <a:ext cx="47945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TW" sz="1600" b="1" dirty="0">
                <a:solidFill>
                  <a:srgbClr val="FFC000"/>
                </a:solidFill>
              </a:rPr>
              <a:t>Attempts to distinguish </a:t>
            </a:r>
            <a:r>
              <a:rPr lang="en-US" altLang="zh-TW" sz="1600" b="1" i="1" dirty="0">
                <a:solidFill>
                  <a:srgbClr val="FFC000"/>
                </a:solidFill>
                <a:latin typeface="Cambria Math" panose="02040503050406030204" pitchFamily="18" charset="0"/>
              </a:rPr>
              <a:t>Adapted X</a:t>
            </a:r>
            <a:r>
              <a:rPr lang="en-US" altLang="zh-TW" sz="1600" b="1" i="1" dirty="0">
                <a:solidFill>
                  <a:srgbClr val="FFC000"/>
                </a:solidFill>
              </a:rPr>
              <a:t> </a:t>
            </a:r>
            <a:r>
              <a:rPr lang="en-US" altLang="zh-TW" sz="1600" b="1" dirty="0">
                <a:solidFill>
                  <a:srgbClr val="FFC000"/>
                </a:solidFill>
              </a:rPr>
              <a:t>and </a:t>
            </a:r>
            <a:r>
              <a:rPr lang="en-US" altLang="zh-TW" sz="1600" b="1" i="1" dirty="0">
                <a:solidFill>
                  <a:srgbClr val="FFC000"/>
                </a:solidFill>
                <a:latin typeface="Cambria Math" panose="02040503050406030204" pitchFamily="18" charset="0"/>
              </a:rPr>
              <a:t>Y</a:t>
            </a:r>
            <a:endParaRPr lang="zh-TW" altLang="en-US" sz="1600" b="1" i="1" dirty="0">
              <a:solidFill>
                <a:srgbClr val="FFC000"/>
              </a:solidFill>
              <a:latin typeface="Cambria Math" panose="02040503050406030204" pitchFamily="18" charset="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D598220-0E8B-4431-9F40-96F3B2F69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6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4170381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/>
              <a:t>Outline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Introduction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/>
              <a:t>Methodology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Experiments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Conclusion</a:t>
            </a:r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TW" dirty="0">
                <a:solidFill>
                  <a:schemeClr val="bg1">
                    <a:lumMod val="85000"/>
                  </a:schemeClr>
                </a:solidFill>
              </a:rPr>
              <a:t>Progress Report</a:t>
            </a:r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723C7AB7-3C7E-4681-8D21-74A6783547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7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1481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AB3ECC-6DF9-4BD6-B330-B00286CDA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GA-DAN Architecture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1020CAF-E2E2-4191-A501-25C1485D8A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Spatial module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TW" dirty="0"/>
                  <a:t>) 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Localization network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𝐿𝑁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TW" dirty="0"/>
                  <a:t>)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Transformation module (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US" altLang="zh-TW" dirty="0"/>
                  <a:t>)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In particular, the spatial module will produce a binary map with 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1 -&gt; Pixels transformed from the original image  </a:t>
                </a:r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0 -&gt; Padded black background</a:t>
                </a:r>
              </a:p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Generator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zh-TW" altLang="en-US" dirty="0"/>
                  <a:t> </a:t>
                </a:r>
                <a:r>
                  <a:rPr lang="en-US" altLang="zh-TW" dirty="0"/>
                  <a:t>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TW" dirty="0"/>
                  <a:t>)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sub>
                    </m:sSub>
                  </m:oMath>
                </a14:m>
                <a:endParaRPr lang="en-US" altLang="zh-TW" b="0" dirty="0"/>
              </a:p>
              <a:p>
                <a:pPr lvl="2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Under the guidance of the binary map,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sSub>
                          <m:sSubPr>
                            <m:ctrlP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𝐴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TW" dirty="0"/>
                  <a:t> will learn from </a:t>
                </a:r>
                <a:r>
                  <a:rPr lang="en-US" altLang="zh-TW" i="1" dirty="0"/>
                  <a:t>Y</a:t>
                </a:r>
                <a:r>
                  <a:rPr lang="en-US" altLang="zh-TW" dirty="0"/>
                  <a:t> for new contents to complete the black background of the transformed image.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sub>
                    </m:sSub>
                  </m:oMath>
                </a14:m>
                <a:endParaRPr lang="en-US" altLang="zh-TW" dirty="0"/>
              </a:p>
              <a:p>
                <a:pPr lvl="2">
                  <a:buFont typeface="Wingdings" panose="05000000000000000000" pitchFamily="2" charset="2"/>
                  <a:buChar char="l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𝐺</m:t>
                        </m:r>
                      </m:e>
                      <m:sub>
                        <m:sSub>
                          <m:sSubPr>
                            <m:ctrlPr>
                              <a:rPr lang="en-US" altLang="zh-TW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TW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b>
                            <m:r>
                              <a:rPr lang="en-US" altLang="zh-TW" b="0" i="1" smtClean="0">
                                <a:latin typeface="Cambria Math" panose="02040503050406030204" pitchFamily="18" charset="0"/>
                              </a:rPr>
                              <m:t>𝐵</m:t>
                            </m:r>
                          </m:sub>
                        </m:sSub>
                      </m:sub>
                    </m:sSub>
                  </m:oMath>
                </a14:m>
                <a:r>
                  <a:rPr lang="en-US" altLang="zh-TW" dirty="0"/>
                  <a:t> further adapts the completed images to have similar appearance as </a:t>
                </a:r>
                <a:r>
                  <a:rPr lang="en-US" altLang="zh-TW" i="1" dirty="0"/>
                  <a:t>Y</a:t>
                </a:r>
                <a:r>
                  <a:rPr lang="en-US" altLang="zh-TW" dirty="0"/>
                  <a:t>. 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The </a:t>
                </a:r>
                <a14:m>
                  <m:oMath xmlns:m="http://schemas.openxmlformats.org/officeDocument/2006/math"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𝐴𝑑𝑎𝑝𝑡𝑒𝑑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altLang="zh-TW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altLang="zh-TW" i="1" dirty="0"/>
                  <a:t> </a:t>
                </a:r>
                <a:r>
                  <a:rPr lang="en-US" altLang="zh-TW" dirty="0"/>
                  <a:t>is quite blurry if a single generator is used to complete the black background and adapt the appearance.</a:t>
                </a: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1020CAF-E2E2-4191-A501-25C1485D8A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3"/>
                <a:stretch>
                  <a:fillRect l="-1455" t="-2273" r="-1212" b="-758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8BAE4E27-4D41-4E54-92D5-E4F89AECF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8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9654365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>
            <a:extLst>
              <a:ext uri="{FF2B5EF4-FFF2-40B4-BE49-F238E27FC236}">
                <a16:creationId xmlns:a16="http://schemas.microsoft.com/office/drawing/2014/main" id="{E1AB3ECC-6DF9-4BD6-B330-B00286CDA4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TW" dirty="0"/>
              <a:t>Multi-Modal Spatial Learning</a:t>
            </a:r>
            <a:endParaRPr lang="zh-TW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1020CAF-E2E2-4191-A501-25C1485D8AAB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1097280" y="1845734"/>
                <a:ext cx="7104328" cy="4023360"/>
              </a:xfrm>
            </p:spPr>
            <p:txBody>
              <a:bodyPr>
                <a:normAutofit/>
              </a:bodyPr>
              <a:lstStyle/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Maps a source-domain image to multiple target-domain images with different spatial views.</a:t>
                </a:r>
              </a:p>
              <a:p>
                <a:pPr>
                  <a:buFont typeface="Wingdings" panose="05000000000000000000" pitchFamily="2" charset="2"/>
                  <a:buChar char="l"/>
                </a:pPr>
                <a:endParaRPr lang="en-US" altLang="zh-TW" dirty="0"/>
              </a:p>
              <a:p>
                <a:pPr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Steps – 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Sample </a:t>
                </a:r>
                <a:r>
                  <a:rPr lang="en-US" altLang="zh-TW" i="1" dirty="0">
                    <a:latin typeface="Cambria Math" panose="02040503050406030204" pitchFamily="18" charset="0"/>
                  </a:rPr>
                  <a:t>Spatial Code </a:t>
                </a:r>
                <a:r>
                  <a:rPr lang="en-US" altLang="zh-TW" dirty="0"/>
                  <a:t>(i.e., random vectors) from normal distributions.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Regresses it to predict spatial transformation matrix by using a localization network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𝐿𝑁</m:t>
                        </m:r>
                      </m:e>
                      <m:sub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𝑋</m:t>
                        </m:r>
                      </m:sub>
                    </m:sSub>
                  </m:oMath>
                </a14:m>
                <a:r>
                  <a:rPr lang="en-US" altLang="zh-TW" dirty="0"/>
                  <a:t> (or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zh-TW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TW" i="1">
                            <a:latin typeface="Cambria Math" panose="02040503050406030204" pitchFamily="18" charset="0"/>
                          </a:rPr>
                          <m:t>𝐿𝑁</m:t>
                        </m:r>
                      </m:e>
                      <m:sub>
                        <m:r>
                          <a:rPr lang="en-US" altLang="zh-TW" b="0" i="1" smtClean="0">
                            <a:latin typeface="Cambria Math" panose="02040503050406030204" pitchFamily="18" charset="0"/>
                          </a:rPr>
                          <m:t>𝑌</m:t>
                        </m:r>
                      </m:sub>
                    </m:sSub>
                  </m:oMath>
                </a14:m>
                <a:r>
                  <a:rPr lang="en-US" altLang="zh-TW" dirty="0"/>
                  <a:t> ).</a:t>
                </a:r>
              </a:p>
              <a:p>
                <a:pPr lvl="1">
                  <a:buFont typeface="Wingdings" panose="05000000000000000000" pitchFamily="2" charset="2"/>
                  <a:buChar char="l"/>
                </a:pPr>
                <a:r>
                  <a:rPr lang="en-US" altLang="zh-TW" dirty="0"/>
                  <a:t>With the predicted transformation matrix that could be afﬁne, </a:t>
                </a:r>
                <a:r>
                  <a:rPr lang="en-US" altLang="zh-TW" dirty="0" err="1"/>
                  <a:t>homography</a:t>
                </a:r>
                <a:r>
                  <a:rPr lang="en-US" altLang="zh-TW" dirty="0"/>
                  <a:t> or thin plate spline [2], the input image can be transformed to a new image with a different spatial view by </a:t>
                </a:r>
                <a:r>
                  <a:rPr lang="en-US" altLang="zh-TW" i="1" dirty="0">
                    <a:latin typeface="Cambria Math" panose="02040503050406030204" pitchFamily="18" charset="0"/>
                  </a:rPr>
                  <a:t>T </a:t>
                </a:r>
                <a:r>
                  <a:rPr lang="en-US" altLang="zh-TW" dirty="0"/>
                  <a:t>. </a:t>
                </a:r>
              </a:p>
            </p:txBody>
          </p:sp>
        </mc:Choice>
        <mc:Fallback xmlns="">
          <p:sp>
            <p:nvSpPr>
              <p:cNvPr id="3" name="內容版面配置區 2">
                <a:extLst>
                  <a:ext uri="{FF2B5EF4-FFF2-40B4-BE49-F238E27FC236}">
                    <a16:creationId xmlns:a16="http://schemas.microsoft.com/office/drawing/2014/main" id="{B1020CAF-E2E2-4191-A501-25C1485D8A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097280" y="1845734"/>
                <a:ext cx="7104328" cy="4023360"/>
              </a:xfrm>
              <a:blipFill>
                <a:blip r:embed="rId3"/>
                <a:stretch>
                  <a:fillRect l="-2060" t="-1667"/>
                </a:stretch>
              </a:blipFill>
            </p:spPr>
            <p:txBody>
              <a:bodyPr/>
              <a:lstStyle/>
              <a:p>
                <a:r>
                  <a:rPr lang="zh-TW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圖片 4">
            <a:extLst>
              <a:ext uri="{FF2B5EF4-FFF2-40B4-BE49-F238E27FC236}">
                <a16:creationId xmlns:a16="http://schemas.microsoft.com/office/drawing/2014/main" id="{3904D43B-92B9-4DB1-9039-06540774CA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5334" y="4503651"/>
            <a:ext cx="1172547" cy="1661108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4BAD698-BE96-4DBB-B7A3-ACE8A5683C2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01608" y="2410745"/>
            <a:ext cx="3719882" cy="2250075"/>
          </a:xfrm>
          <a:prstGeom prst="rect">
            <a:avLst/>
          </a:prstGeom>
        </p:spPr>
      </p:pic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97DE5DDD-AB5D-4771-B92D-14C88B9341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B366D-033A-40E0-B546-4D1068A8F74A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99373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回顧">
  <a:themeElements>
    <a:clrScheme name="灰階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回顧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7480</TotalTime>
  <Words>1830</Words>
  <Application>Microsoft Office PowerPoint</Application>
  <PresentationFormat>寬螢幕</PresentationFormat>
  <Paragraphs>315</Paragraphs>
  <Slides>34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34</vt:i4>
      </vt:variant>
    </vt:vector>
  </HeadingPairs>
  <TitlesOfParts>
    <vt:vector size="39" baseType="lpstr">
      <vt:lpstr>Calibri</vt:lpstr>
      <vt:lpstr>Calibri Light</vt:lpstr>
      <vt:lpstr>Cambria Math</vt:lpstr>
      <vt:lpstr>Wingdings</vt:lpstr>
      <vt:lpstr>回顧</vt:lpstr>
      <vt:lpstr>GA-DAN: Geometry-Aware Domain Adaptation Network for Scene Text Detection and Recognition  Fangneng Zhan, Chuhui Xue, and Shijian Lu Nanyang Technological University ICCV2019</vt:lpstr>
      <vt:lpstr>Outline</vt:lpstr>
      <vt:lpstr>Domain Adaptation</vt:lpstr>
      <vt:lpstr>GA-DAN</vt:lpstr>
      <vt:lpstr>GA-DAN</vt:lpstr>
      <vt:lpstr>GA-DAN</vt:lpstr>
      <vt:lpstr>Outline</vt:lpstr>
      <vt:lpstr>GA-DAN Architecture</vt:lpstr>
      <vt:lpstr>Multi-Modal Spatial Learning</vt:lpstr>
      <vt:lpstr>Multi-Modal Spatial Learning</vt:lpstr>
      <vt:lpstr>Multi-Modal Spatial Learning</vt:lpstr>
      <vt:lpstr>Adversarial Training</vt:lpstr>
      <vt:lpstr>Adversarial Training</vt:lpstr>
      <vt:lpstr>Adversarial Training</vt:lpstr>
      <vt:lpstr>Adversarial Training</vt:lpstr>
      <vt:lpstr>Outline</vt:lpstr>
      <vt:lpstr>Datasets</vt:lpstr>
      <vt:lpstr>Datasets</vt:lpstr>
      <vt:lpstr>Scene Text Detection </vt:lpstr>
      <vt:lpstr>Scene Text Detection </vt:lpstr>
      <vt:lpstr>Scene Text Detection </vt:lpstr>
      <vt:lpstr>Scene Text Recognition </vt:lpstr>
      <vt:lpstr>Scene Text Recognition </vt:lpstr>
      <vt:lpstr>Scene Text Recognition </vt:lpstr>
      <vt:lpstr>Scene Text Recognition </vt:lpstr>
      <vt:lpstr>Outline</vt:lpstr>
      <vt:lpstr>Conclusions</vt:lpstr>
      <vt:lpstr>Outline</vt:lpstr>
      <vt:lpstr>Progress Report</vt:lpstr>
      <vt:lpstr>Progress Report</vt:lpstr>
      <vt:lpstr>Progress Report</vt:lpstr>
      <vt:lpstr>Progress Report</vt:lpstr>
      <vt:lpstr>Progress Report</vt:lpstr>
      <vt:lpstr>END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VideoBERT: A Joint Model for Video and Language Representation Learning</dc:title>
  <dc:creator>Windows 使用者</dc:creator>
  <cp:lastModifiedBy>惠潔 王</cp:lastModifiedBy>
  <cp:revision>184</cp:revision>
  <dcterms:created xsi:type="dcterms:W3CDTF">2020-09-08T05:34:28Z</dcterms:created>
  <dcterms:modified xsi:type="dcterms:W3CDTF">2020-12-16T06:54:40Z</dcterms:modified>
</cp:coreProperties>
</file>